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5" r:id="rId4"/>
    <p:sldId id="274" r:id="rId5"/>
    <p:sldId id="294" r:id="rId6"/>
    <p:sldId id="296" r:id="rId7"/>
    <p:sldId id="272" r:id="rId8"/>
    <p:sldId id="303" r:id="rId9"/>
    <p:sldId id="295" r:id="rId10"/>
    <p:sldId id="298" r:id="rId11"/>
    <p:sldId id="299" r:id="rId12"/>
    <p:sldId id="301" r:id="rId13"/>
    <p:sldId id="302" r:id="rId14"/>
    <p:sldId id="286" r:id="rId15"/>
    <p:sldId id="260" r:id="rId16"/>
    <p:sldId id="273" r:id="rId17"/>
  </p:sldIdLst>
  <p:sldSz cx="18288000" cy="10287000"/>
  <p:notesSz cx="10287000" cy="18288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한컴 말랑말랑 Bold" panose="020F0803000000000000" pitchFamily="50" charset="-127"/>
      <p:bold r:id="rId21"/>
    </p:embeddedFont>
    <p:embeddedFont>
      <p:font typeface="한컴 말랑말랑 Regular" panose="020F0303000000000000" pitchFamily="50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3"/>
    <a:srgbClr val="E6E6E6"/>
    <a:srgbClr val="008000"/>
    <a:srgbClr val="474747"/>
    <a:srgbClr val="FDB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644DB1-57BF-4B86-865C-7B4B02AA2E3E}" v="60" dt="2023-06-05T23:50:40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4660"/>
  </p:normalViewPr>
  <p:slideViewPr>
    <p:cSldViewPr>
      <p:cViewPr varScale="1">
        <p:scale>
          <a:sx n="54" d="100"/>
          <a:sy n="54" d="100"/>
        </p:scale>
        <p:origin x="1109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9A37F-AB12-4F5E-915E-9BC93CEC6E0F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E62F1-41B7-44C9-9E23-717B84287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61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E62F1-41B7-44C9-9E23-717B84287D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5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E62F1-41B7-44C9-9E23-717B84287D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4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E62F1-41B7-44C9-9E23-717B84287D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91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3384DA9-5542-B6A8-8727-5154DFA9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35AEE-CCC7-5D7A-48E4-A11C3A281FE1}"/>
              </a:ext>
            </a:extLst>
          </p:cNvPr>
          <p:cNvSpPr/>
          <p:nvPr/>
        </p:nvSpPr>
        <p:spPr>
          <a:xfrm>
            <a:off x="12649200" y="-17585"/>
            <a:ext cx="5638800" cy="10304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/>
          <p:cNvSpPr txBox="1"/>
          <p:nvPr/>
        </p:nvSpPr>
        <p:spPr>
          <a:xfrm>
            <a:off x="12649200" y="8496300"/>
            <a:ext cx="5111914" cy="1133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kern="0" spc="300" dirty="0">
                <a:solidFill>
                  <a:srgbClr val="47474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바탕" panose="02030604000101010101" pitchFamily="18" charset="-127"/>
              </a:rPr>
              <a:t>시스템제어공학과</a:t>
            </a:r>
            <a:endParaRPr lang="en-US" altLang="ko-KR" sz="2400" kern="0" spc="300" dirty="0">
              <a:solidFill>
                <a:srgbClr val="474747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바탕" panose="02030604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kern="0" spc="300" dirty="0">
                <a:solidFill>
                  <a:srgbClr val="47474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바탕" panose="02030604000101010101" pitchFamily="18" charset="-127"/>
              </a:rPr>
              <a:t>20210710 </a:t>
            </a:r>
            <a:r>
              <a:rPr lang="ko-KR" altLang="en-US" sz="2400" kern="0" spc="300" dirty="0">
                <a:solidFill>
                  <a:srgbClr val="474747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바탕" panose="02030604000101010101" pitchFamily="18" charset="-127"/>
              </a:rPr>
              <a:t>맹지우</a:t>
            </a:r>
            <a:endParaRPr lang="en-US" sz="2400" kern="0" spc="300" dirty="0">
              <a:solidFill>
                <a:srgbClr val="474747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3EE0A097-74DF-9A37-419D-07F2760A1CDC}"/>
              </a:ext>
            </a:extLst>
          </p:cNvPr>
          <p:cNvSpPr txBox="1"/>
          <p:nvPr/>
        </p:nvSpPr>
        <p:spPr>
          <a:xfrm>
            <a:off x="1295400" y="2171700"/>
            <a:ext cx="11956886" cy="13206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0" b="0" i="0" dirty="0">
                <a:effectLst/>
                <a:latin typeface="Roboto" panose="02000000000000000000" pitchFamily="2" charset="0"/>
              </a:rPr>
              <a:t>머신 러닝을 통한 평균 기온 예측하기</a:t>
            </a:r>
            <a:endParaRPr lang="en-US" altLang="ko-KR" sz="6000" b="1" kern="0" spc="-1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858FC2-0D3B-396D-0F77-454EDD1AE29A}"/>
              </a:ext>
            </a:extLst>
          </p:cNvPr>
          <p:cNvSpPr/>
          <p:nvPr/>
        </p:nvSpPr>
        <p:spPr>
          <a:xfrm>
            <a:off x="-1946" y="-17585"/>
            <a:ext cx="600463" cy="1028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66B1801-CE7F-20DA-1826-8F55C738B03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0A4DF3A-65AE-DFF4-74FD-CEB9D6E9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C5D082A-5461-3AE3-234F-42CEFC437654}"/>
              </a:ext>
            </a:extLst>
          </p:cNvPr>
          <p:cNvGrpSpPr/>
          <p:nvPr/>
        </p:nvGrpSpPr>
        <p:grpSpPr>
          <a:xfrm>
            <a:off x="1" y="0"/>
            <a:ext cx="18288000" cy="10285714"/>
            <a:chOff x="2075739" y="1736655"/>
            <a:chExt cx="14177501" cy="671716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2039AC22-DE0A-4EDD-5385-8163CC39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9F35AF-FE2D-0EBF-5A6E-0AC9ED45B3C1}"/>
              </a:ext>
            </a:extLst>
          </p:cNvPr>
          <p:cNvSpPr txBox="1"/>
          <p:nvPr/>
        </p:nvSpPr>
        <p:spPr>
          <a:xfrm>
            <a:off x="4570857" y="396626"/>
            <a:ext cx="9144000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spc="300" dirty="0">
                <a:latin typeface="+mj-ea"/>
                <a:ea typeface="+mj-ea"/>
              </a:rPr>
              <a:t>데이터 </a:t>
            </a:r>
            <a:r>
              <a:rPr lang="ko-KR" altLang="en-US" sz="2800" spc="300" dirty="0" err="1">
                <a:latin typeface="+mj-ea"/>
                <a:ea typeface="+mj-ea"/>
              </a:rPr>
              <a:t>전처리</a:t>
            </a:r>
            <a:endParaRPr kumimoji="0" lang="en-US" altLang="ko-KR" sz="2800" i="0" u="none" strike="noStrike" cap="none" spc="300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pic>
        <p:nvPicPr>
          <p:cNvPr id="2" name="그림 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E1640E9E-8F06-E998-063C-84F8DEF57C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53525" b="64135"/>
          <a:stretch/>
        </p:blipFill>
        <p:spPr>
          <a:xfrm>
            <a:off x="457199" y="1656524"/>
            <a:ext cx="7663839" cy="3874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D0C710-1E7C-7266-AC5A-DAAB3A2DDB99}"/>
              </a:ext>
            </a:extLst>
          </p:cNvPr>
          <p:cNvSpPr txBox="1"/>
          <p:nvPr/>
        </p:nvSpPr>
        <p:spPr>
          <a:xfrm>
            <a:off x="6858000" y="1893157"/>
            <a:ext cx="11201400" cy="142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데이터프레임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(</a:t>
            </a: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df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)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의 수치 데이터에 대한 요약 통계를 계산하여 </a:t>
            </a: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num_desc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에 저장합니다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num_desc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의 열 이름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(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수치 데이터의 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feature)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을 리스트로 추출하여 </a:t>
            </a: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feature_name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에 저장합니다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.</a:t>
            </a:r>
          </a:p>
        </p:txBody>
      </p:sp>
      <p:pic>
        <p:nvPicPr>
          <p:cNvPr id="12" name="그림 1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71C9E17-5C3B-568D-C83F-F948BBAD4D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t="74500" r="53525"/>
          <a:stretch/>
        </p:blipFill>
        <p:spPr>
          <a:xfrm>
            <a:off x="457199" y="5943021"/>
            <a:ext cx="8850102" cy="3181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5CEDB-8C63-7E32-F5FA-8449D13FD145}"/>
              </a:ext>
            </a:extLst>
          </p:cNvPr>
          <p:cNvSpPr txBox="1"/>
          <p:nvPr/>
        </p:nvSpPr>
        <p:spPr>
          <a:xfrm>
            <a:off x="8799958" y="6130339"/>
            <a:ext cx="9030843" cy="280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feature_name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에 해당하는 열을 선택한 후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, </a:t>
            </a: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label_name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열을 제외하고 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X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변수에 저장합니다</a:t>
            </a:r>
            <a:endParaRPr lang="en-US" altLang="ko-KR" sz="2000" spc="300" dirty="0">
              <a:highlight>
                <a:srgbClr val="FFFFF3"/>
              </a:highlight>
              <a:latin typeface="+mn-ea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label_name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열을 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y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변수에 저장합니다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spc="300" dirty="0">
              <a:highlight>
                <a:srgbClr val="FFFFF3"/>
              </a:highlight>
              <a:latin typeface="+mn-ea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X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와 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y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의 형태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(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크기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)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를 확인하여 출력합니다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.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결과는 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(X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의 행 수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, X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의 열 수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)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와 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(y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의 행 수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,)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형태로 나타납니다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75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66B1801-CE7F-20DA-1826-8F55C738B03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0A4DF3A-65AE-DFF4-74FD-CEB9D6E9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C5D082A-5461-3AE3-234F-42CEFC437654}"/>
              </a:ext>
            </a:extLst>
          </p:cNvPr>
          <p:cNvGrpSpPr/>
          <p:nvPr/>
        </p:nvGrpSpPr>
        <p:grpSpPr>
          <a:xfrm>
            <a:off x="1" y="0"/>
            <a:ext cx="18288000" cy="10285714"/>
            <a:chOff x="2075739" y="1736655"/>
            <a:chExt cx="14177501" cy="671716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2039AC22-DE0A-4EDD-5385-8163CC39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1B110-DCDD-817B-18C7-452FDFA225F7}"/>
              </a:ext>
            </a:extLst>
          </p:cNvPr>
          <p:cNvSpPr txBox="1"/>
          <p:nvPr/>
        </p:nvSpPr>
        <p:spPr>
          <a:xfrm>
            <a:off x="533400" y="1594102"/>
            <a:ext cx="16417671" cy="4982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데이터를 학습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(train)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세트와 테스트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(test)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세트로 나누는 작업을 수행하는 코드입니다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27DED-7758-FF3E-61B9-ED8C1B8FA0A6}"/>
              </a:ext>
            </a:extLst>
          </p:cNvPr>
          <p:cNvSpPr txBox="1"/>
          <p:nvPr/>
        </p:nvSpPr>
        <p:spPr>
          <a:xfrm>
            <a:off x="4570857" y="396626"/>
            <a:ext cx="9144000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800" i="0" u="none" strike="noStrike" cap="none" spc="300" normalizeH="0" baseline="0" dirty="0">
                <a:ln>
                  <a:noFill/>
                </a:ln>
                <a:effectLst/>
                <a:latin typeface="+mj-ea"/>
                <a:ea typeface="+mj-ea"/>
              </a:rPr>
              <a:t>데이터 </a:t>
            </a:r>
            <a:r>
              <a:rPr kumimoji="0" lang="ko-KR" altLang="en-US" sz="2800" i="0" u="none" strike="noStrike" cap="none" spc="300" normalizeH="0" baseline="0" dirty="0" err="1">
                <a:ln>
                  <a:noFill/>
                </a:ln>
                <a:effectLst/>
                <a:latin typeface="+mj-ea"/>
                <a:ea typeface="+mj-ea"/>
              </a:rPr>
              <a:t>전처리</a:t>
            </a:r>
            <a:endParaRPr kumimoji="0" lang="en-US" altLang="ko-KR" sz="2800" i="0" u="none" strike="noStrike" cap="none" spc="300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7DAFAF86-F9C6-19DC-4B78-78A339BBF7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50842" b="56774"/>
          <a:stretch/>
        </p:blipFill>
        <p:spPr>
          <a:xfrm>
            <a:off x="533400" y="2407065"/>
            <a:ext cx="8090104" cy="2126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11CC78-C2C1-2D63-5F2D-FA4687C615E7}"/>
              </a:ext>
            </a:extLst>
          </p:cNvPr>
          <p:cNvSpPr txBox="1"/>
          <p:nvPr/>
        </p:nvSpPr>
        <p:spPr>
          <a:xfrm>
            <a:off x="8018475" y="2651619"/>
            <a:ext cx="10065563" cy="28065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scikit-learn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의 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train_test_split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함수를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import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i="0" u="none" strike="noStrike" cap="none" spc="300" normalizeH="0" baseline="0" dirty="0">
              <a:ln>
                <a:noFill/>
              </a:ln>
              <a:effectLst/>
              <a:highlight>
                <a:srgbClr val="FFFFF3"/>
              </a:highlight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X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와 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Y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데이터를 주어진 비율로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(train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데이터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: 67%, test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데이터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: 33%)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나누어 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X_train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, 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X_test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, 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y_train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, 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y_test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변수에 저장합니다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random_state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는 난수 생성 </a:t>
            </a:r>
            <a:r>
              <a:rPr kumimoji="0" lang="ko-KR" altLang="en-US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시드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(seed)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로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,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같은 값을 사용하면 매번 같은 학습 및 테스트 세트가 생성됩니다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.</a:t>
            </a:r>
            <a:endParaRPr kumimoji="0" lang="ko-KR" altLang="ko-KR" sz="2000" i="0" u="none" strike="noStrike" cap="none" spc="300" normalizeH="0" baseline="0" dirty="0">
              <a:ln>
                <a:noFill/>
              </a:ln>
              <a:effectLst/>
              <a:highlight>
                <a:srgbClr val="FFFFF3"/>
              </a:highlight>
              <a:latin typeface="+mn-ea"/>
            </a:endParaRPr>
          </a:p>
        </p:txBody>
      </p:sp>
      <p:pic>
        <p:nvPicPr>
          <p:cNvPr id="9" name="그림 8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BE28777B-879A-C006-F53C-CD128534FB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42798" r="51285"/>
          <a:stretch/>
        </p:blipFill>
        <p:spPr>
          <a:xfrm>
            <a:off x="533400" y="6785472"/>
            <a:ext cx="8090104" cy="2833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F75129-98B9-C02A-1398-2E0A171FC468}"/>
              </a:ext>
            </a:extLst>
          </p:cNvPr>
          <p:cNvSpPr txBox="1"/>
          <p:nvPr/>
        </p:nvSpPr>
        <p:spPr>
          <a:xfrm>
            <a:off x="8037525" y="6785472"/>
            <a:ext cx="10065563" cy="23448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TensorFlow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를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import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TensorFlow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에서 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keras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모듈을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import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TensorFlow.keras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에서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layers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모듈을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import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i="0" u="none" strike="noStrike" cap="none" spc="300" normalizeH="0" baseline="0" dirty="0">
              <a:ln>
                <a:noFill/>
              </a:ln>
              <a:effectLst/>
              <a:highlight>
                <a:srgbClr val="FFFFF3"/>
              </a:highlight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TensorFlow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의 버전을 출력합니다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.(2.12.0 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verison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highlight>
                  <a:srgbClr val="FFFFF3"/>
                </a:highlight>
                <a:latin typeface="+mn-ea"/>
              </a:rPr>
              <a:t>)</a:t>
            </a:r>
            <a:endParaRPr kumimoji="0" lang="ko-KR" altLang="ko-KR" sz="2000" i="0" u="none" strike="noStrike" cap="none" spc="300" normalizeH="0" baseline="0" dirty="0">
              <a:ln>
                <a:noFill/>
              </a:ln>
              <a:effectLst/>
              <a:highlight>
                <a:srgbClr val="FFFFF3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73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66B1801-CE7F-20DA-1826-8F55C738B03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0A4DF3A-65AE-DFF4-74FD-CEB9D6E9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C5D082A-5461-3AE3-234F-42CEFC437654}"/>
              </a:ext>
            </a:extLst>
          </p:cNvPr>
          <p:cNvGrpSpPr/>
          <p:nvPr/>
        </p:nvGrpSpPr>
        <p:grpSpPr>
          <a:xfrm>
            <a:off x="1" y="0"/>
            <a:ext cx="18288000" cy="10285714"/>
            <a:chOff x="2075739" y="1736655"/>
            <a:chExt cx="14177501" cy="671716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2039AC22-DE0A-4EDD-5385-8163CC39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2B65D04-7FEF-3B1A-DB3B-E7C1A9BE51E5}"/>
              </a:ext>
            </a:extLst>
          </p:cNvPr>
          <p:cNvSpPr txBox="1"/>
          <p:nvPr/>
        </p:nvSpPr>
        <p:spPr>
          <a:xfrm>
            <a:off x="1455467" y="401814"/>
            <a:ext cx="15374779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spc="300" dirty="0">
                <a:latin typeface="+mj-ea"/>
                <a:ea typeface="+mj-ea"/>
              </a:rPr>
              <a:t>결과 예측하기</a:t>
            </a:r>
            <a:endParaRPr kumimoji="0" lang="en-US" altLang="ko-KR" sz="2800" i="0" u="none" strike="noStrike" cap="none" spc="300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6A384-DEDE-D457-FF65-32396E0116A5}"/>
              </a:ext>
            </a:extLst>
          </p:cNvPr>
          <p:cNvSpPr txBox="1"/>
          <p:nvPr/>
        </p:nvSpPr>
        <p:spPr>
          <a:xfrm>
            <a:off x="8495157" y="1731642"/>
            <a:ext cx="9601200" cy="41915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1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요약</a:t>
            </a:r>
            <a:endParaRPr kumimoji="0" lang="en-US" altLang="ko-KR" sz="2000" b="1" i="0" u="none" strike="noStrike" cap="none" spc="300" normalizeH="0" baseline="0" dirty="0">
              <a:ln>
                <a:noFill/>
              </a:ln>
              <a:effectLst/>
              <a:latin typeface="+mn-ea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X_test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데이터에 대한 평균 기온 값들을 출력하고 예측을 수행한 결과와 해당 예측을 평가한 결과를 나타내고 있습니다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이를 평가한 결과 손실 값은 약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25.38,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평균 절대 오차는 약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4.05,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평균 제곱 오차는 약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25.38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spc="300" dirty="0">
              <a:latin typeface="+mn-ea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1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예측 결과 </a:t>
            </a:r>
            <a:r>
              <a:rPr kumimoji="0" lang="en-US" altLang="ko-KR" sz="2000" b="1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(</a:t>
            </a:r>
            <a:r>
              <a:rPr kumimoji="0" lang="en-US" altLang="ko-KR" sz="2000" b="1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y_pred</a:t>
            </a:r>
            <a:r>
              <a:rPr kumimoji="0" lang="en-US" altLang="ko-KR" sz="2000" b="1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X_test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데이터에 대한 </a:t>
            </a:r>
            <a:r>
              <a:rPr kumimoji="0" lang="ko-KR" altLang="en-US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예측값을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 나타내는 배열로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,</a:t>
            </a:r>
            <a:r>
              <a:rPr lang="en-US" altLang="ko-KR" sz="2000" spc="300" dirty="0"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각 행은 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X_test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의 각 샘플에 대한 예측된 평균 기온을 나타냅니다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주어진 결과에서는 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X_test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의 각 샘플에 대한 예측된 평균 기온이 출력되어 있습니다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5EC1CEB-066D-3D6D-D716-2710DF53D5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39231" b="48768"/>
          <a:stretch/>
        </p:blipFill>
        <p:spPr>
          <a:xfrm>
            <a:off x="457200" y="1544804"/>
            <a:ext cx="7848600" cy="4645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F634BD-352E-6C60-0D8C-87022AD9BE45}"/>
              </a:ext>
            </a:extLst>
          </p:cNvPr>
          <p:cNvSpPr txBox="1"/>
          <p:nvPr/>
        </p:nvSpPr>
        <p:spPr>
          <a:xfrm>
            <a:off x="457200" y="6459592"/>
            <a:ext cx="17437800" cy="3268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평가 결과 </a:t>
            </a:r>
            <a:r>
              <a:rPr kumimoji="0" lang="en-US" altLang="ko-KR" sz="2000" b="1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(score)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score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는 모델의 성능 평가를 나타내는 배열로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,</a:t>
            </a:r>
            <a:r>
              <a:rPr lang="en-US" altLang="ko-KR" sz="2000" spc="300" dirty="0"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첫 번째 요소는 손실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(loss)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값입니다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이 값은 모델이 예측한 결과와 </a:t>
            </a:r>
            <a:r>
              <a:rPr kumimoji="0" lang="ko-KR" altLang="en-US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실제값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 간의 차이를 나타내는 오차를 평균한 값입니다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작을수록 모델의 예측이 정확하다는 것을 의미합니다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이 모델의 손실 값은 약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25.38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두 번째 요소는 평균 절대 오차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(MAE: Mean Absolute Error)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MAE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는 </a:t>
            </a:r>
            <a:r>
              <a:rPr kumimoji="0" lang="ko-KR" altLang="en-US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예측값과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실제값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 간의 차이를 평균한 값입니다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작을수록 모델의 예측이 정확하다는 것을 의미합니다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이 모델의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MAE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는 약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4.05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세 번째 요소는 평균 제곱 오차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(MSE: Mean Squared Error)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MSE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는 </a:t>
            </a:r>
            <a:r>
              <a:rPr kumimoji="0" lang="ko-KR" altLang="en-US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예측값과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 </a:t>
            </a:r>
            <a:r>
              <a:rPr kumimoji="0" lang="ko-KR" altLang="en-US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실제값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 간의 차이를 제곱한 후 평균한 값입니다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작을수록 모델의 예측이 정확하다는 것을 의미합니다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이 모델의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MSE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는 약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25.38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입니다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813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66B1801-CE7F-20DA-1826-8F55C738B03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0A4DF3A-65AE-DFF4-74FD-CEB9D6E9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C5D082A-5461-3AE3-234F-42CEFC437654}"/>
              </a:ext>
            </a:extLst>
          </p:cNvPr>
          <p:cNvGrpSpPr/>
          <p:nvPr/>
        </p:nvGrpSpPr>
        <p:grpSpPr>
          <a:xfrm>
            <a:off x="1" y="0"/>
            <a:ext cx="18288000" cy="10285714"/>
            <a:chOff x="2075739" y="1736655"/>
            <a:chExt cx="14177501" cy="671716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2039AC22-DE0A-4EDD-5385-8163CC39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E69F2F0-A7A2-E877-9B9E-31D365C88D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51137" r="55668"/>
          <a:stretch/>
        </p:blipFill>
        <p:spPr>
          <a:xfrm>
            <a:off x="533400" y="2229273"/>
            <a:ext cx="7210162" cy="5827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D39F05-E2E5-28F9-51EB-5CC0F00E896B}"/>
              </a:ext>
            </a:extLst>
          </p:cNvPr>
          <p:cNvSpPr txBox="1"/>
          <p:nvPr/>
        </p:nvSpPr>
        <p:spPr>
          <a:xfrm>
            <a:off x="7937459" y="1892928"/>
            <a:ext cx="10087681" cy="6499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1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평균 절대 오차</a:t>
            </a:r>
            <a:r>
              <a:rPr kumimoji="0" lang="en-US" altLang="ko-KR" sz="2000" b="1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(MAE: Mean Absolute Error)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0" i="0" u="none" strike="noStrike" cap="none" spc="30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예측값과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</a:t>
            </a:r>
            <a:r>
              <a:rPr kumimoji="0" lang="ko-KR" altLang="en-US" sz="2000" b="0" i="0" u="none" strike="noStrike" cap="none" spc="30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실제값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간의 차이를 평균한 값으로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</a:t>
            </a:r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MAE 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값이 작을수록 모델의 예측이 </a:t>
            </a:r>
            <a:r>
              <a:rPr kumimoji="0" lang="ko-KR" altLang="en-US" sz="2000" b="0" i="0" u="none" strike="noStrike" cap="none" spc="30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실제값과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가깝다는 것을 의미합니다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.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평균적으로 약 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4.05 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정도의 절대적인 오차를 가지고 있습니다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.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ko-KR" sz="2000" b="0" i="0" u="none" strike="noStrike" cap="none" spc="30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1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평균 제곱 오차</a:t>
            </a:r>
            <a:r>
              <a:rPr kumimoji="0" lang="en-US" altLang="ko-KR" sz="2000" b="1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(MSE: Mean Squared Error)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0" i="0" u="none" strike="noStrike" cap="none" spc="30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예측값과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</a:t>
            </a:r>
            <a:r>
              <a:rPr kumimoji="0" lang="ko-KR" altLang="en-US" sz="2000" b="0" i="0" u="none" strike="noStrike" cap="none" spc="30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실제값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간의 차이를 제곱한 후 평균한 값으로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</a:t>
            </a:r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MSE 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값이 작을수록 모델의 예측이 </a:t>
            </a:r>
            <a:r>
              <a:rPr kumimoji="0" lang="ko-KR" altLang="en-US" sz="2000" b="0" i="0" u="none" strike="noStrike" cap="none" spc="30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실제값과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가깝다는 것을 의미합니다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.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평균적으로 약 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25.38 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정도의 제곱 오차를 가지고 있습니다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.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ko-KR" sz="2000" b="0" i="0" u="none" strike="noStrike" cap="none" spc="30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1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평균 제곱근 오차</a:t>
            </a:r>
            <a:r>
              <a:rPr kumimoji="0" lang="en-US" altLang="ko-KR" sz="2000" b="1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(RMSE: Root Mean Squared Error)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0" i="0" u="none" strike="noStrike" cap="none" spc="30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예측값과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</a:t>
            </a:r>
            <a:r>
              <a:rPr kumimoji="0" lang="ko-KR" altLang="en-US" sz="2000" b="0" i="0" u="none" strike="noStrike" cap="none" spc="30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실제값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간의 차이를 평균적으로 얼마나 크게 예측했는지 나타내는 지표로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</a:t>
            </a:r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RMSE 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값이 작을수록 모델의 예측이 </a:t>
            </a:r>
            <a:r>
              <a:rPr kumimoji="0" lang="ko-KR" altLang="en-US" sz="2000" b="0" i="0" u="none" strike="noStrike" cap="none" spc="30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실제값과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가깝다는 것을 의미합니다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. 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평균적으로 약 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5.04 </a:t>
            </a:r>
            <a:r>
              <a:rPr kumimoji="0" lang="ko-KR" altLang="en-US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정도의 제곱근 오차를 가지고 있습니다</a:t>
            </a:r>
            <a:r>
              <a:rPr kumimoji="0" lang="en-US" altLang="ko-KR" sz="20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D748D-49A5-2626-AABB-B49C1A0E4979}"/>
              </a:ext>
            </a:extLst>
          </p:cNvPr>
          <p:cNvSpPr txBox="1"/>
          <p:nvPr/>
        </p:nvSpPr>
        <p:spPr>
          <a:xfrm>
            <a:off x="1455467" y="401814"/>
            <a:ext cx="15374779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spc="300" dirty="0">
                <a:latin typeface="+mj-ea"/>
                <a:ea typeface="+mj-ea"/>
              </a:rPr>
              <a:t>결과 예측하기</a:t>
            </a:r>
            <a:endParaRPr kumimoji="0" lang="en-US" altLang="ko-KR" sz="2800" i="0" u="none" strike="noStrike" cap="none" spc="300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357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5249" y="2400300"/>
            <a:ext cx="14177501" cy="5921445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92220" y="6070208"/>
            <a:ext cx="843541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0" i="0" dirty="0">
                <a:solidFill>
                  <a:srgbClr val="FDB933"/>
                </a:solidFill>
                <a:effectLst/>
                <a:latin typeface="+mj-lt"/>
              </a:rPr>
              <a:t>C</a:t>
            </a:r>
            <a:r>
              <a:rPr lang="en-US" altLang="ko-KR" sz="6000" b="0" i="0" dirty="0">
                <a:solidFill>
                  <a:srgbClr val="000000"/>
                </a:solidFill>
                <a:effectLst/>
                <a:latin typeface="+mj-lt"/>
              </a:rPr>
              <a:t>onclusion</a:t>
            </a:r>
            <a:endParaRPr lang="en-US" altLang="ko-KR" sz="60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3359699" y="2398426"/>
            <a:ext cx="2873034" cy="2873034"/>
            <a:chOff x="13380189" y="1734781"/>
            <a:chExt cx="2873034" cy="2873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038446-6D6A-087A-6D50-C5BF107C4EB8}"/>
              </a:ext>
            </a:extLst>
          </p:cNvPr>
          <p:cNvGrpSpPr/>
          <p:nvPr/>
        </p:nvGrpSpPr>
        <p:grpSpPr>
          <a:xfrm>
            <a:off x="13862813" y="2886718"/>
            <a:ext cx="1866806" cy="1896449"/>
            <a:chOff x="13828272" y="2924124"/>
            <a:chExt cx="1866806" cy="1896449"/>
          </a:xfrm>
        </p:grpSpPr>
        <p:sp>
          <p:nvSpPr>
            <p:cNvPr id="13" name="Object 13"/>
            <p:cNvSpPr txBox="1"/>
            <p:nvPr/>
          </p:nvSpPr>
          <p:spPr>
            <a:xfrm>
              <a:off x="14010979" y="2924124"/>
              <a:ext cx="1684099" cy="1323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8000" kern="0" spc="300" dirty="0">
                  <a:solidFill>
                    <a:srgbClr val="474747"/>
                  </a:solidFill>
                  <a:latin typeface="+mj-lt"/>
                  <a:cs typeface="Noto Sans CJK KR Black" pitchFamily="34" charset="0"/>
                </a:rPr>
                <a:t>03</a:t>
              </a:r>
              <a:endParaRPr lang="en-US" sz="2000" spc="300" dirty="0">
                <a:latin typeface="+mj-lt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3828272" y="4160008"/>
              <a:ext cx="1852627" cy="6605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800" b="1" kern="0" spc="600" dirty="0">
                  <a:solidFill>
                    <a:srgbClr val="474747"/>
                  </a:solidFill>
                  <a:latin typeface="+mj-ea"/>
                  <a:ea typeface="+mj-ea"/>
                </a:rPr>
                <a:t>결론</a:t>
              </a:r>
              <a:endParaRPr lang="en-US" sz="2000" b="1" spc="600" dirty="0">
                <a:latin typeface="+mj-ea"/>
                <a:ea typeface="+mj-ea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3092220" y="3385762"/>
            <a:ext cx="1867091" cy="2077547"/>
            <a:chOff x="3112710" y="2722117"/>
            <a:chExt cx="1867091" cy="2077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710" y="2722117"/>
              <a:ext cx="1867091" cy="2077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857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2">
            <a:extLst>
              <a:ext uri="{FF2B5EF4-FFF2-40B4-BE49-F238E27FC236}">
                <a16:creationId xmlns:a16="http://schemas.microsoft.com/office/drawing/2014/main" id="{7C2B30BA-938A-5341-D616-B0819933D712}"/>
              </a:ext>
            </a:extLst>
          </p:cNvPr>
          <p:cNvGrpSpPr/>
          <p:nvPr/>
        </p:nvGrpSpPr>
        <p:grpSpPr>
          <a:xfrm>
            <a:off x="1715068" y="1173862"/>
            <a:ext cx="14934057" cy="7939275"/>
            <a:chOff x="2075739" y="1736655"/>
            <a:chExt cx="14177501" cy="6717167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74E16803-DCE0-DD59-54CA-9C90C0D7C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4" name="Object 8">
            <a:extLst>
              <a:ext uri="{FF2B5EF4-FFF2-40B4-BE49-F238E27FC236}">
                <a16:creationId xmlns:a16="http://schemas.microsoft.com/office/drawing/2014/main" id="{F44844CF-04D9-6A4A-F435-E536B36763EB}"/>
              </a:ext>
            </a:extLst>
          </p:cNvPr>
          <p:cNvSpPr txBox="1"/>
          <p:nvPr/>
        </p:nvSpPr>
        <p:spPr>
          <a:xfrm>
            <a:off x="4724396" y="1468073"/>
            <a:ext cx="891539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oto Sans CJK KR Black" pitchFamily="34" charset="0"/>
              </a:rPr>
              <a:t>결론</a:t>
            </a:r>
            <a:endParaRPr lang="en-US" sz="1000" spc="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7A39C67-198E-F027-54AD-948C9205D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51137" r="53530"/>
          <a:stretch/>
        </p:blipFill>
        <p:spPr>
          <a:xfrm>
            <a:off x="2590800" y="3467100"/>
            <a:ext cx="5715000" cy="4375494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01C97989-9446-CE0B-61D0-00E360C4B9E6}"/>
              </a:ext>
            </a:extLst>
          </p:cNvPr>
          <p:cNvSpPr txBox="1"/>
          <p:nvPr/>
        </p:nvSpPr>
        <p:spPr>
          <a:xfrm>
            <a:off x="9057987" y="2872162"/>
            <a:ext cx="6858000" cy="55653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주어진 모델은 평균 절대 오차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(MAE) </a:t>
            </a: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약 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4.05, </a:t>
            </a: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평균 제곱 오차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(MSE) </a:t>
            </a: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약 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25.38, </a:t>
            </a: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평균 제곱근 오차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(RMSE) </a:t>
            </a: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약 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5.04</a:t>
            </a: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를 가지고 있습니다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. </a:t>
            </a: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이 결과만 보면 모델의 예측은 상당히 정확하다고 볼 수 있습니다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ko-KR" sz="2400" b="0" i="0" u="none" strike="noStrike" cap="none" spc="30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하지만 예측 모델의 평가는 단일한 지표만으로 결정되지 않으며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kumimoji="0" lang="ko-KR" altLang="en-US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다양한 요소를 고려해야 하기 때문에 추가적인 평가 지표와 데이터에 대한 분석을 진행하여야 합니다</a:t>
            </a:r>
            <a:r>
              <a:rPr kumimoji="0" lang="en-US" altLang="ko-KR" sz="2400" b="0" i="0" u="none" strike="noStrike" cap="none" spc="30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ED849C-1CE6-1EA1-6DDD-8DF5B6959D45}"/>
              </a:ext>
            </a:extLst>
          </p:cNvPr>
          <p:cNvSpPr/>
          <p:nvPr/>
        </p:nvSpPr>
        <p:spPr>
          <a:xfrm>
            <a:off x="11201400" y="-17585"/>
            <a:ext cx="7086600" cy="103045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3159015" y="4408535"/>
            <a:ext cx="7855172" cy="2783668"/>
            <a:chOff x="3483691" y="3812782"/>
            <a:chExt cx="7855172" cy="2783668"/>
          </a:xfrm>
        </p:grpSpPr>
        <p:sp>
          <p:nvSpPr>
            <p:cNvPr id="6" name="Object 6"/>
            <p:cNvSpPr txBox="1"/>
            <p:nvPr/>
          </p:nvSpPr>
          <p:spPr>
            <a:xfrm>
              <a:off x="3483691" y="3812782"/>
              <a:ext cx="7855172" cy="12464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7200" kern="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KoPub돋움체 Bold" panose="02020603020101020101" pitchFamily="18" charset="-127"/>
                  <a:cs typeface="Noto Sans CJK KR Black" pitchFamily="34" charset="0"/>
                </a:rPr>
                <a:t>THANK</a:t>
              </a:r>
              <a:r>
                <a:rPr lang="en-US" sz="7200" kern="0" spc="300" dirty="0">
                  <a:solidFill>
                    <a:srgbClr val="FDB933"/>
                  </a:solidFill>
                  <a:latin typeface="+mj-lt"/>
                  <a:ea typeface="KoPub돋움체 Bold" panose="02020603020101020101" pitchFamily="18" charset="-127"/>
                  <a:cs typeface="Noto Sans CJK KR Black" pitchFamily="34" charset="0"/>
                </a:rPr>
                <a:t> </a:t>
              </a:r>
              <a:r>
                <a:rPr lang="en-US" sz="7200" kern="0" spc="300" dirty="0">
                  <a:solidFill>
                    <a:srgbClr val="474747"/>
                  </a:solidFill>
                  <a:latin typeface="+mj-lt"/>
                  <a:ea typeface="KoPub돋움체 Bold" panose="02020603020101020101" pitchFamily="18" charset="-127"/>
                  <a:cs typeface="Noto Sans CJK KR Black" pitchFamily="34" charset="0"/>
                </a:rPr>
                <a:t>YOU</a:t>
              </a:r>
              <a:endParaRPr lang="en-US" sz="7200" spc="300" dirty="0">
                <a:latin typeface="+mj-lt"/>
                <a:ea typeface="KoPub돋움체 Bold" panose="02020603020101020101" pitchFamily="18" charset="-127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934648" y="5396121"/>
              <a:ext cx="6620677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sz="7200" kern="0" spc="300" dirty="0">
                <a:solidFill>
                  <a:srgbClr val="474747"/>
                </a:solidFill>
                <a:latin typeface="+mj-lt"/>
                <a:ea typeface="KoPub돋움체 Bold" panose="02020603020101020101" pitchFamily="18" charset="-127"/>
                <a:cs typeface="Noto Sans CJK KR Thin" pitchFamily="34" charset="0"/>
              </a:endParaRPr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9351214" y="3182274"/>
            <a:ext cx="3699019" cy="3699019"/>
            <a:chOff x="9351214" y="3182274"/>
            <a:chExt cx="3699019" cy="3699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1214" y="3182274"/>
              <a:ext cx="3699019" cy="369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5571" y="1013090"/>
            <a:ext cx="7261327" cy="82595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69225" y="4390181"/>
            <a:ext cx="4837530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7500" kern="0" dirty="0">
                <a:solidFill>
                  <a:srgbClr val="FDB933"/>
                </a:solidFill>
                <a:latin typeface="+mj-lt"/>
                <a:cs typeface="Noto Sans CJK KR Black" pitchFamily="34" charset="0"/>
              </a:rPr>
              <a:t>C</a:t>
            </a:r>
            <a:r>
              <a:rPr lang="en-US" sz="7500" kern="0" dirty="0">
                <a:solidFill>
                  <a:srgbClr val="ECECEC"/>
                </a:solidFill>
                <a:latin typeface="+mj-lt"/>
                <a:cs typeface="Noto Sans CJK KR Thin" pitchFamily="34" charset="0"/>
              </a:rPr>
              <a:t>ontent</a:t>
            </a:r>
            <a:endParaRPr lang="en-US" dirty="0"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96F4FC-F6C6-40B1-B214-A7DEBC7743B8}"/>
              </a:ext>
            </a:extLst>
          </p:cNvPr>
          <p:cNvGrpSpPr/>
          <p:nvPr/>
        </p:nvGrpSpPr>
        <p:grpSpPr>
          <a:xfrm>
            <a:off x="9994155" y="1958716"/>
            <a:ext cx="6169185" cy="1471294"/>
            <a:chOff x="3443568" y="6096258"/>
            <a:chExt cx="5090832" cy="1143111"/>
          </a:xfrm>
        </p:grpSpPr>
        <p:sp>
          <p:nvSpPr>
            <p:cNvPr id="9" name="Object 9"/>
            <p:cNvSpPr txBox="1"/>
            <p:nvPr/>
          </p:nvSpPr>
          <p:spPr>
            <a:xfrm>
              <a:off x="4882670" y="6216953"/>
              <a:ext cx="3651730" cy="4065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0" i="0" dirty="0">
                  <a:solidFill>
                    <a:srgbClr val="FDB933"/>
                  </a:solidFill>
                  <a:effectLst/>
                  <a:latin typeface="+mj-ea"/>
                  <a:ea typeface="+mj-ea"/>
                </a:rPr>
                <a:t>I</a:t>
              </a:r>
              <a:r>
                <a:rPr lang="en-US" altLang="ko-KR" sz="2800" b="0" i="0" dirty="0"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ntroduction</a:t>
              </a:r>
              <a:endParaRPr lang="en-US" altLang="ko-KR" sz="2800" b="1" i="0" dirty="0">
                <a:solidFill>
                  <a:srgbClr val="000000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882670" y="6688067"/>
              <a:ext cx="2323863" cy="3586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kern="0" spc="300" dirty="0">
                  <a:solidFill>
                    <a:srgbClr val="474747"/>
                  </a:solidFill>
                  <a:latin typeface="+mj-ea"/>
                  <a:ea typeface="+mj-ea"/>
                </a:rPr>
                <a:t>서론</a:t>
              </a:r>
              <a:r>
                <a:rPr lang="en-US" altLang="ko-KR" sz="2400" kern="0" spc="300" dirty="0">
                  <a:solidFill>
                    <a:srgbClr val="474747"/>
                  </a:solidFill>
                  <a:latin typeface="+mj-ea"/>
                  <a:ea typeface="+mj-ea"/>
                </a:rPr>
                <a:t>_</a:t>
              </a:r>
              <a:r>
                <a:rPr lang="ko-KR" altLang="en-US" sz="2400" kern="0" spc="300" dirty="0">
                  <a:solidFill>
                    <a:srgbClr val="474747"/>
                  </a:solidFill>
                  <a:latin typeface="+mj-ea"/>
                  <a:ea typeface="+mj-ea"/>
                </a:rPr>
                <a:t>배경 및 목적</a:t>
              </a:r>
              <a:endParaRPr lang="en-US" sz="1600" spc="300" dirty="0">
                <a:latin typeface="+mj-ea"/>
                <a:ea typeface="+mj-ea"/>
              </a:endParaRPr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3443568" y="6096258"/>
              <a:ext cx="1143111" cy="1143111"/>
              <a:chOff x="3443568" y="6096258"/>
              <a:chExt cx="1143111" cy="114311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43568" y="6096258"/>
                <a:ext cx="1143111" cy="114311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647668" y="6262540"/>
              <a:ext cx="730250" cy="812562"/>
              <a:chOff x="3647668" y="6262540"/>
              <a:chExt cx="730250" cy="81256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47668" y="6262540"/>
                <a:ext cx="730250" cy="812562"/>
              </a:xfrm>
              <a:prstGeom prst="rect">
                <a:avLst/>
              </a:prstGeom>
            </p:spPr>
          </p:pic>
        </p:grpSp>
      </p:grpSp>
      <p:grpSp>
        <p:nvGrpSpPr>
          <p:cNvPr id="971" name="그룹 970">
            <a:extLst>
              <a:ext uri="{FF2B5EF4-FFF2-40B4-BE49-F238E27FC236}">
                <a16:creationId xmlns:a16="http://schemas.microsoft.com/office/drawing/2014/main" id="{CE09F93A-95C1-0D41-FAEF-141229977076}"/>
              </a:ext>
            </a:extLst>
          </p:cNvPr>
          <p:cNvGrpSpPr/>
          <p:nvPr/>
        </p:nvGrpSpPr>
        <p:grpSpPr>
          <a:xfrm>
            <a:off x="10004901" y="4285863"/>
            <a:ext cx="6169185" cy="3668281"/>
            <a:chOff x="9829800" y="5742419"/>
            <a:chExt cx="6169185" cy="366828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84CD340-6F71-91B1-03D0-E8719A9D48D6}"/>
                </a:ext>
              </a:extLst>
            </p:cNvPr>
            <p:cNvGrpSpPr/>
            <p:nvPr/>
          </p:nvGrpSpPr>
          <p:grpSpPr>
            <a:xfrm>
              <a:off x="9829800" y="5742419"/>
              <a:ext cx="6169185" cy="1471294"/>
              <a:chOff x="3443568" y="6096258"/>
              <a:chExt cx="5090832" cy="1143111"/>
            </a:xfrm>
          </p:grpSpPr>
          <p:sp>
            <p:nvSpPr>
              <p:cNvPr id="60" name="Object 9">
                <a:extLst>
                  <a:ext uri="{FF2B5EF4-FFF2-40B4-BE49-F238E27FC236}">
                    <a16:creationId xmlns:a16="http://schemas.microsoft.com/office/drawing/2014/main" id="{6F67E219-5A78-AA63-3C08-45CE607F8BD8}"/>
                  </a:ext>
                </a:extLst>
              </p:cNvPr>
              <p:cNvSpPr txBox="1"/>
              <p:nvPr/>
            </p:nvSpPr>
            <p:spPr>
              <a:xfrm>
                <a:off x="4882670" y="6216953"/>
                <a:ext cx="3651730" cy="4065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800" b="0" i="0" dirty="0">
                    <a:solidFill>
                      <a:srgbClr val="FDB933"/>
                    </a:solidFill>
                    <a:effectLst/>
                    <a:latin typeface="+mj-ea"/>
                    <a:ea typeface="+mj-ea"/>
                  </a:rPr>
                  <a:t>M</a:t>
                </a:r>
                <a:r>
                  <a:rPr lang="en-US" altLang="ko-KR" sz="2800" b="0" i="0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ain Body</a:t>
                </a:r>
                <a:endParaRPr lang="en-US" altLang="ko-KR" sz="2800" b="1" i="0" dirty="0">
                  <a:solidFill>
                    <a:srgbClr val="000000"/>
                  </a:solidFill>
                  <a:effectLst/>
                  <a:latin typeface="+mj-ea"/>
                  <a:ea typeface="+mj-ea"/>
                </a:endParaRPr>
              </a:p>
            </p:txBody>
          </p:sp>
          <p:sp>
            <p:nvSpPr>
              <p:cNvPr id="61" name="Object 10">
                <a:extLst>
                  <a:ext uri="{FF2B5EF4-FFF2-40B4-BE49-F238E27FC236}">
                    <a16:creationId xmlns:a16="http://schemas.microsoft.com/office/drawing/2014/main" id="{AC7ED170-F7E0-7056-7337-6833E0305CDF}"/>
                  </a:ext>
                </a:extLst>
              </p:cNvPr>
              <p:cNvSpPr txBox="1"/>
              <p:nvPr/>
            </p:nvSpPr>
            <p:spPr>
              <a:xfrm>
                <a:off x="4882670" y="6688067"/>
                <a:ext cx="1921591" cy="3586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400" kern="0" spc="300" dirty="0">
                    <a:solidFill>
                      <a:srgbClr val="474747"/>
                    </a:solidFill>
                    <a:latin typeface="+mj-ea"/>
                    <a:ea typeface="+mj-ea"/>
                  </a:rPr>
                  <a:t>본론</a:t>
                </a:r>
                <a:r>
                  <a:rPr lang="en-US" altLang="ko-KR" sz="2400" kern="0" spc="300" dirty="0">
                    <a:solidFill>
                      <a:srgbClr val="474747"/>
                    </a:solidFill>
                    <a:latin typeface="+mj-ea"/>
                    <a:ea typeface="+mj-ea"/>
                  </a:rPr>
                  <a:t>_</a:t>
                </a:r>
                <a:r>
                  <a:rPr lang="ko-KR" altLang="en-US" sz="2400" kern="0" spc="300" dirty="0">
                    <a:solidFill>
                      <a:srgbClr val="474747"/>
                    </a:solidFill>
                    <a:latin typeface="+mj-ea"/>
                    <a:ea typeface="+mj-ea"/>
                  </a:rPr>
                  <a:t>코드 구현</a:t>
                </a:r>
                <a:endParaRPr lang="en-US" sz="1600" spc="300" dirty="0">
                  <a:latin typeface="+mj-ea"/>
                  <a:ea typeface="+mj-ea"/>
                </a:endParaRPr>
              </a:p>
            </p:txBody>
          </p:sp>
          <p:grpSp>
            <p:nvGrpSpPr>
              <p:cNvPr id="62" name="그룹 1003">
                <a:extLst>
                  <a:ext uri="{FF2B5EF4-FFF2-40B4-BE49-F238E27FC236}">
                    <a16:creationId xmlns:a16="http://schemas.microsoft.com/office/drawing/2014/main" id="{912CF828-83B8-AAC5-4F45-055590AF372D}"/>
                  </a:ext>
                </a:extLst>
              </p:cNvPr>
              <p:cNvGrpSpPr/>
              <p:nvPr/>
            </p:nvGrpSpPr>
            <p:grpSpPr>
              <a:xfrm>
                <a:off x="3443568" y="6096258"/>
                <a:ext cx="1143111" cy="1143111"/>
                <a:chOff x="3443568" y="6096258"/>
                <a:chExt cx="1143111" cy="1143111"/>
              </a:xfrm>
            </p:grpSpPr>
            <p:pic>
              <p:nvPicPr>
                <p:cNvPr id="961" name="Object 11">
                  <a:extLst>
                    <a:ext uri="{FF2B5EF4-FFF2-40B4-BE49-F238E27FC236}">
                      <a16:creationId xmlns:a16="http://schemas.microsoft.com/office/drawing/2014/main" id="{B9681FA9-FE43-980C-0592-DC9A522A0D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43568" y="6096258"/>
                  <a:ext cx="1143111" cy="11431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70" name="그룹 969">
              <a:extLst>
                <a:ext uri="{FF2B5EF4-FFF2-40B4-BE49-F238E27FC236}">
                  <a16:creationId xmlns:a16="http://schemas.microsoft.com/office/drawing/2014/main" id="{E015F0AD-38C5-D678-BF10-FEBD2C59F585}"/>
                </a:ext>
              </a:extLst>
            </p:cNvPr>
            <p:cNvGrpSpPr/>
            <p:nvPr/>
          </p:nvGrpSpPr>
          <p:grpSpPr>
            <a:xfrm>
              <a:off x="9829800" y="5967120"/>
              <a:ext cx="6169185" cy="3443580"/>
              <a:chOff x="9829800" y="5967120"/>
              <a:chExt cx="6169185" cy="3443580"/>
            </a:xfrm>
          </p:grpSpPr>
          <p:pic>
            <p:nvPicPr>
              <p:cNvPr id="20" name="Object 32">
                <a:extLst>
                  <a:ext uri="{FF2B5EF4-FFF2-40B4-BE49-F238E27FC236}">
                    <a16:creationId xmlns:a16="http://schemas.microsoft.com/office/drawing/2014/main" id="{311F8A3C-3DF8-B1F1-0C67-A5DD3ADF5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70295" y="5967120"/>
                <a:ext cx="978705" cy="1005731"/>
              </a:xfrm>
              <a:prstGeom prst="rect">
                <a:avLst/>
              </a:prstGeom>
            </p:spPr>
          </p:pic>
          <p:grpSp>
            <p:nvGrpSpPr>
              <p:cNvPr id="962" name="그룹 961">
                <a:extLst>
                  <a:ext uri="{FF2B5EF4-FFF2-40B4-BE49-F238E27FC236}">
                    <a16:creationId xmlns:a16="http://schemas.microsoft.com/office/drawing/2014/main" id="{B694324E-9DA4-98F5-96FC-594377C25521}"/>
                  </a:ext>
                </a:extLst>
              </p:cNvPr>
              <p:cNvGrpSpPr/>
              <p:nvPr/>
            </p:nvGrpSpPr>
            <p:grpSpPr>
              <a:xfrm>
                <a:off x="9829800" y="7939406"/>
                <a:ext cx="6169185" cy="1471294"/>
                <a:chOff x="3443568" y="6096258"/>
                <a:chExt cx="5090832" cy="1143111"/>
              </a:xfrm>
            </p:grpSpPr>
            <p:sp>
              <p:nvSpPr>
                <p:cNvPr id="963" name="Object 9">
                  <a:extLst>
                    <a:ext uri="{FF2B5EF4-FFF2-40B4-BE49-F238E27FC236}">
                      <a16:creationId xmlns:a16="http://schemas.microsoft.com/office/drawing/2014/main" id="{4E298C97-244F-4D5C-B68D-C1481406A51C}"/>
                    </a:ext>
                  </a:extLst>
                </p:cNvPr>
                <p:cNvSpPr txBox="1"/>
                <p:nvPr/>
              </p:nvSpPr>
              <p:spPr>
                <a:xfrm>
                  <a:off x="4882670" y="6216953"/>
                  <a:ext cx="3651730" cy="40651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2800" b="0" i="0" dirty="0">
                      <a:solidFill>
                        <a:srgbClr val="FDB933"/>
                      </a:solidFill>
                      <a:effectLst/>
                      <a:latin typeface="+mj-lt"/>
                    </a:rPr>
                    <a:t>C</a:t>
                  </a:r>
                  <a:r>
                    <a:rPr lang="en-US" altLang="ko-KR" sz="2800" b="0" i="0" dirty="0">
                      <a:solidFill>
                        <a:srgbClr val="000000"/>
                      </a:solidFill>
                      <a:effectLst/>
                      <a:latin typeface="+mj-lt"/>
                    </a:rPr>
                    <a:t>onclusion</a:t>
                  </a:r>
                  <a:endParaRPr lang="en-US" altLang="ko-KR" sz="2800" b="1" i="0" dirty="0">
                    <a:solidFill>
                      <a:srgbClr val="000000"/>
                    </a:solidFill>
                    <a:effectLst/>
                    <a:latin typeface="+mj-lt"/>
                  </a:endParaRPr>
                </a:p>
              </p:txBody>
            </p:sp>
            <p:sp>
              <p:nvSpPr>
                <p:cNvPr id="964" name="Object 10">
                  <a:extLst>
                    <a:ext uri="{FF2B5EF4-FFF2-40B4-BE49-F238E27FC236}">
                      <a16:creationId xmlns:a16="http://schemas.microsoft.com/office/drawing/2014/main" id="{63D34861-80E1-52BF-911A-3B577420CED9}"/>
                    </a:ext>
                  </a:extLst>
                </p:cNvPr>
                <p:cNvSpPr txBox="1"/>
                <p:nvPr/>
              </p:nvSpPr>
              <p:spPr>
                <a:xfrm>
                  <a:off x="4882670" y="6688068"/>
                  <a:ext cx="1921591" cy="35868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2400" kern="0" spc="300" dirty="0">
                      <a:solidFill>
                        <a:srgbClr val="474747"/>
                      </a:solidFill>
                      <a:latin typeface="+mj-ea"/>
                      <a:ea typeface="+mj-ea"/>
                    </a:rPr>
                    <a:t>결론</a:t>
                  </a:r>
                  <a:r>
                    <a:rPr lang="en-US" altLang="ko-KR" sz="2400" kern="0" spc="300" dirty="0">
                      <a:solidFill>
                        <a:srgbClr val="474747"/>
                      </a:solidFill>
                      <a:latin typeface="+mj-ea"/>
                      <a:ea typeface="+mj-ea"/>
                    </a:rPr>
                    <a:t>_</a:t>
                  </a:r>
                  <a:r>
                    <a:rPr lang="ko-KR" altLang="en-US" sz="2400" kern="0" spc="300" dirty="0">
                      <a:solidFill>
                        <a:srgbClr val="474747"/>
                      </a:solidFill>
                      <a:latin typeface="+mj-ea"/>
                      <a:ea typeface="+mj-ea"/>
                    </a:rPr>
                    <a:t>결과 분석</a:t>
                  </a:r>
                  <a:endParaRPr lang="en-US" sz="1600" spc="300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965" name="그룹 1003">
                  <a:extLst>
                    <a:ext uri="{FF2B5EF4-FFF2-40B4-BE49-F238E27FC236}">
                      <a16:creationId xmlns:a16="http://schemas.microsoft.com/office/drawing/2014/main" id="{0A5AFB80-66A0-E271-BEE6-7BB0E7FC3168}"/>
                    </a:ext>
                  </a:extLst>
                </p:cNvPr>
                <p:cNvGrpSpPr/>
                <p:nvPr/>
              </p:nvGrpSpPr>
              <p:grpSpPr>
                <a:xfrm>
                  <a:off x="3443568" y="6096258"/>
                  <a:ext cx="1143111" cy="1143111"/>
                  <a:chOff x="3443568" y="6096258"/>
                  <a:chExt cx="1143111" cy="1143111"/>
                </a:xfrm>
              </p:grpSpPr>
              <p:pic>
                <p:nvPicPr>
                  <p:cNvPr id="966" name="Object 11">
                    <a:extLst>
                      <a:ext uri="{FF2B5EF4-FFF2-40B4-BE49-F238E27FC236}">
                        <a16:creationId xmlns:a16="http://schemas.microsoft.com/office/drawing/2014/main" id="{CCE5B73C-692F-1F16-C37F-63DB6EB0DA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3443568" y="6096258"/>
                    <a:ext cx="1143111" cy="114311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967" name="Object 29">
                <a:extLst>
                  <a:ext uri="{FF2B5EF4-FFF2-40B4-BE49-F238E27FC236}">
                    <a16:creationId xmlns:a16="http://schemas.microsoft.com/office/drawing/2014/main" id="{5BD827B7-E9FD-C8F7-0039-693EE81A2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70295" y="8219897"/>
                <a:ext cx="897633" cy="91031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5249" y="2400300"/>
            <a:ext cx="14177501" cy="5921445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92220" y="6070208"/>
            <a:ext cx="843541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0" i="0" spc="600" dirty="0">
                <a:solidFill>
                  <a:srgbClr val="FDB933"/>
                </a:solidFill>
                <a:effectLst/>
                <a:latin typeface="+mj-lt"/>
              </a:rPr>
              <a:t>I</a:t>
            </a:r>
            <a:r>
              <a:rPr lang="en-US" altLang="ko-KR" sz="6000" b="0" i="0" spc="600" dirty="0">
                <a:solidFill>
                  <a:srgbClr val="000000"/>
                </a:solidFill>
                <a:effectLst/>
                <a:latin typeface="+mj-lt"/>
              </a:rPr>
              <a:t>ntroduction</a:t>
            </a:r>
            <a:endParaRPr lang="en-US" altLang="ko-KR" sz="6000" b="1" i="0" spc="600" dirty="0">
              <a:solidFill>
                <a:srgbClr val="000000"/>
              </a:solidFill>
              <a:effectLst/>
              <a:latin typeface="+mj-lt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3359699" y="2398426"/>
            <a:ext cx="2873034" cy="2873034"/>
            <a:chOff x="13380189" y="1734781"/>
            <a:chExt cx="2873034" cy="2873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038446-6D6A-087A-6D50-C5BF107C4EB8}"/>
              </a:ext>
            </a:extLst>
          </p:cNvPr>
          <p:cNvGrpSpPr/>
          <p:nvPr/>
        </p:nvGrpSpPr>
        <p:grpSpPr>
          <a:xfrm>
            <a:off x="13862813" y="2886718"/>
            <a:ext cx="1866806" cy="1896449"/>
            <a:chOff x="13828272" y="2924124"/>
            <a:chExt cx="1866806" cy="1896449"/>
          </a:xfrm>
        </p:grpSpPr>
        <p:sp>
          <p:nvSpPr>
            <p:cNvPr id="13" name="Object 13"/>
            <p:cNvSpPr txBox="1"/>
            <p:nvPr/>
          </p:nvSpPr>
          <p:spPr>
            <a:xfrm>
              <a:off x="14010979" y="2924124"/>
              <a:ext cx="1684099" cy="1323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8000" kern="0" spc="300" dirty="0">
                  <a:solidFill>
                    <a:srgbClr val="474747"/>
                  </a:solidFill>
                  <a:latin typeface="+mj-lt"/>
                  <a:cs typeface="Noto Sans CJK KR Black" pitchFamily="34" charset="0"/>
                </a:rPr>
                <a:t>01</a:t>
              </a:r>
              <a:endParaRPr lang="en-US" sz="2000" spc="300" dirty="0">
                <a:latin typeface="+mj-lt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3828272" y="4160008"/>
              <a:ext cx="1852627" cy="6605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800" b="1" kern="0" spc="600" dirty="0">
                  <a:solidFill>
                    <a:srgbClr val="474747"/>
                  </a:solidFill>
                  <a:latin typeface="+mj-ea"/>
                  <a:ea typeface="+mj-ea"/>
                </a:rPr>
                <a:t>서론</a:t>
              </a:r>
              <a:endParaRPr lang="en-US" sz="2000" b="1" spc="600" dirty="0">
                <a:latin typeface="+mj-ea"/>
                <a:ea typeface="+mj-ea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3092220" y="3385762"/>
            <a:ext cx="1867091" cy="2077547"/>
            <a:chOff x="3112710" y="2722117"/>
            <a:chExt cx="1867091" cy="2077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12710" y="2722117"/>
              <a:ext cx="1867091" cy="2077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5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89987" y="1476059"/>
            <a:ext cx="12305731" cy="7333596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B63E29E6-46ED-4546-A69F-3941CE0C7132}"/>
              </a:ext>
            </a:extLst>
          </p:cNvPr>
          <p:cNvSpPr txBox="1"/>
          <p:nvPr/>
        </p:nvSpPr>
        <p:spPr>
          <a:xfrm>
            <a:off x="4685152" y="1970689"/>
            <a:ext cx="8915399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kern="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Noto Sans CJK KR Black" pitchFamily="34" charset="0"/>
              </a:rPr>
              <a:t>배경 및 목적</a:t>
            </a:r>
            <a:endParaRPr lang="en-US" sz="1000" spc="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E1E2881C-20F2-46DB-B7A9-CA54B1E1BDCA}"/>
              </a:ext>
            </a:extLst>
          </p:cNvPr>
          <p:cNvSpPr txBox="1"/>
          <p:nvPr/>
        </p:nvSpPr>
        <p:spPr>
          <a:xfrm>
            <a:off x="3275450" y="2969751"/>
            <a:ext cx="11734802" cy="55653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0" i="0" spc="300" dirty="0">
                <a:effectLst/>
                <a:latin typeface="+mn-ea"/>
              </a:rPr>
              <a:t>기상 데이터는 일상 생활에서 많은 영향을 미치는 중요한 정보입니다</a:t>
            </a:r>
            <a:r>
              <a:rPr lang="en-US" altLang="ko-KR" sz="2400" b="0" i="0" spc="300" dirty="0">
                <a:effectLst/>
                <a:latin typeface="+mn-ea"/>
              </a:rPr>
              <a:t>. </a:t>
            </a:r>
            <a:r>
              <a:rPr lang="ko-KR" altLang="en-US" sz="2400" b="0" i="0" spc="300" dirty="0">
                <a:effectLst/>
                <a:latin typeface="+mn-ea"/>
              </a:rPr>
              <a:t>평균기온은 농업</a:t>
            </a:r>
            <a:r>
              <a:rPr lang="en-US" altLang="ko-KR" sz="2400" b="0" i="0" spc="300" dirty="0">
                <a:effectLst/>
                <a:latin typeface="+mn-ea"/>
              </a:rPr>
              <a:t>, </a:t>
            </a:r>
            <a:r>
              <a:rPr lang="ko-KR" altLang="en-US" sz="2400" b="0" i="0" spc="300" dirty="0">
                <a:effectLst/>
                <a:latin typeface="+mn-ea"/>
              </a:rPr>
              <a:t>에너지 생산</a:t>
            </a:r>
            <a:r>
              <a:rPr lang="en-US" altLang="ko-KR" sz="2400" b="0" i="0" spc="300" dirty="0">
                <a:effectLst/>
                <a:latin typeface="+mn-ea"/>
              </a:rPr>
              <a:t>, </a:t>
            </a:r>
            <a:r>
              <a:rPr lang="ko-KR" altLang="en-US" sz="2400" b="0" i="0" spc="300" dirty="0">
                <a:effectLst/>
                <a:latin typeface="+mn-ea"/>
              </a:rPr>
              <a:t>건축 등 다양한 분야에서 활용되며</a:t>
            </a:r>
            <a:r>
              <a:rPr lang="en-US" altLang="ko-KR" sz="2400" b="0" i="0" spc="300" dirty="0">
                <a:effectLst/>
                <a:latin typeface="+mn-ea"/>
              </a:rPr>
              <a:t>, </a:t>
            </a:r>
            <a:r>
              <a:rPr lang="ko-KR" altLang="en-US" sz="2400" b="0" i="0" spc="300" dirty="0">
                <a:effectLst/>
                <a:latin typeface="+mn-ea"/>
              </a:rPr>
              <a:t>이를 정확하게 예측하는 것은 매우 중요합니다</a:t>
            </a:r>
            <a:r>
              <a:rPr lang="en-US" altLang="ko-KR" sz="2400" b="0" i="0" spc="300" dirty="0">
                <a:effectLst/>
                <a:latin typeface="+mn-ea"/>
              </a:rPr>
              <a:t>. </a:t>
            </a:r>
            <a:r>
              <a:rPr lang="ko-KR" altLang="en-US" sz="2400" b="0" i="0" spc="300" dirty="0">
                <a:effectLst/>
                <a:latin typeface="+mn-ea"/>
              </a:rPr>
              <a:t>정확한 평균기온 예측은 농작물의 수확 시기</a:t>
            </a:r>
            <a:r>
              <a:rPr lang="en-US" altLang="ko-KR" sz="2400" b="0" i="0" spc="300" dirty="0">
                <a:effectLst/>
                <a:latin typeface="+mn-ea"/>
              </a:rPr>
              <a:t>, </a:t>
            </a:r>
            <a:r>
              <a:rPr lang="ko-KR" altLang="en-US" sz="2400" b="0" i="0" spc="300" dirty="0">
                <a:effectLst/>
                <a:latin typeface="+mn-ea"/>
              </a:rPr>
              <a:t>에너지 수급 계획</a:t>
            </a:r>
            <a:r>
              <a:rPr lang="en-US" altLang="ko-KR" sz="2400" b="0" i="0" spc="300" dirty="0">
                <a:effectLst/>
                <a:latin typeface="+mn-ea"/>
              </a:rPr>
              <a:t>, </a:t>
            </a:r>
            <a:r>
              <a:rPr lang="ko-KR" altLang="en-US" sz="2400" b="0" i="0" spc="300" dirty="0">
                <a:effectLst/>
                <a:latin typeface="+mn-ea"/>
              </a:rPr>
              <a:t>건물 내부 온도 관리 등 다양한 결정에 영향을 미치는 요소입니다</a:t>
            </a:r>
            <a:r>
              <a:rPr lang="en-US" altLang="ko-KR" sz="2400" b="0" i="0" spc="300" dirty="0">
                <a:effectLst/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spc="300" dirty="0" err="1">
                <a:latin typeface="+mn-ea"/>
              </a:rPr>
              <a:t>머신러닝은</a:t>
            </a:r>
            <a:r>
              <a:rPr lang="ko-KR" altLang="en-US" sz="2400" spc="300" dirty="0">
                <a:latin typeface="+mn-ea"/>
              </a:rPr>
              <a:t> 기상 데이터 분석과 예측에 널리 활용되는 방법 중 하나입니다</a:t>
            </a:r>
            <a:r>
              <a:rPr lang="en-US" altLang="ko-KR" sz="2400" spc="300" dirty="0">
                <a:latin typeface="+mn-ea"/>
              </a:rPr>
              <a:t>. </a:t>
            </a:r>
            <a:r>
              <a:rPr lang="ko-KR" altLang="en-US" sz="2400" spc="300" dirty="0" err="1">
                <a:latin typeface="+mn-ea"/>
              </a:rPr>
              <a:t>머신러닝</a:t>
            </a:r>
            <a:r>
              <a:rPr lang="ko-KR" altLang="en-US" sz="2400" spc="300" dirty="0">
                <a:latin typeface="+mn-ea"/>
              </a:rPr>
              <a:t> 알고리즘을 활용하여 기상 데이터의 패턴과 관계를 학습하고</a:t>
            </a:r>
            <a:r>
              <a:rPr lang="en-US" altLang="ko-KR" sz="2400" spc="300" dirty="0">
                <a:latin typeface="+mn-ea"/>
              </a:rPr>
              <a:t>, </a:t>
            </a:r>
            <a:r>
              <a:rPr lang="ko-KR" altLang="en-US" sz="2400" spc="300" dirty="0">
                <a:latin typeface="+mn-ea"/>
              </a:rPr>
              <a:t>이를 기반으로 평균기온을 예측하는 모델을 구축할 수 있습니다</a:t>
            </a:r>
            <a:r>
              <a:rPr lang="en-US" altLang="ko-KR" sz="2400" spc="300" dirty="0">
                <a:latin typeface="+mn-ea"/>
              </a:rPr>
              <a:t>. </a:t>
            </a:r>
            <a:r>
              <a:rPr lang="ko-KR" altLang="en-US" sz="2400" spc="300" dirty="0" err="1">
                <a:latin typeface="+mn-ea"/>
              </a:rPr>
              <a:t>머신러닝은</a:t>
            </a:r>
            <a:r>
              <a:rPr lang="ko-KR" altLang="en-US" sz="2400" spc="300" dirty="0">
                <a:latin typeface="+mn-ea"/>
              </a:rPr>
              <a:t> 데이터의 복잡한 패턴을 탐지하고 예측할 수 있는 강력한 도구로서</a:t>
            </a:r>
            <a:r>
              <a:rPr lang="en-US" altLang="ko-KR" sz="2400" spc="300" dirty="0">
                <a:latin typeface="+mn-ea"/>
              </a:rPr>
              <a:t>, </a:t>
            </a:r>
            <a:r>
              <a:rPr lang="ko-KR" altLang="en-US" sz="2400" spc="300" dirty="0">
                <a:latin typeface="+mn-ea"/>
              </a:rPr>
              <a:t>정확한 평균기온 예측을 위해 적절히 활용될 수 있습니다</a:t>
            </a:r>
            <a:r>
              <a:rPr lang="en-US" altLang="ko-KR" sz="2400" spc="300" dirty="0">
                <a:latin typeface="+mn-ea"/>
              </a:rPr>
              <a:t>. </a:t>
            </a:r>
            <a:r>
              <a:rPr lang="ko-KR" altLang="en-US" sz="2400" b="0" i="0" spc="300" dirty="0">
                <a:effectLst/>
                <a:latin typeface="+mn-ea"/>
              </a:rPr>
              <a:t>따라서</a:t>
            </a:r>
            <a:r>
              <a:rPr lang="en-US" altLang="ko-KR" sz="2400" b="0" i="0" spc="300" dirty="0">
                <a:effectLst/>
                <a:latin typeface="+mn-ea"/>
              </a:rPr>
              <a:t>, </a:t>
            </a:r>
            <a:r>
              <a:rPr lang="ko-KR" altLang="en-US" sz="2400" b="0" i="0" spc="300" dirty="0" err="1">
                <a:effectLst/>
                <a:latin typeface="+mn-ea"/>
              </a:rPr>
              <a:t>머신러닝을</a:t>
            </a:r>
            <a:r>
              <a:rPr lang="ko-KR" altLang="en-US" sz="2400" b="0" i="0" spc="300" dirty="0">
                <a:effectLst/>
                <a:latin typeface="+mn-ea"/>
              </a:rPr>
              <a:t> 활용하여 평균기온을 예측하는 프로그램을 작성해보려고 합니다</a:t>
            </a:r>
            <a:r>
              <a:rPr lang="en-US" altLang="ko-KR" sz="2400" b="0" i="0" spc="300" dirty="0">
                <a:effectLst/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0671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5249" y="2400300"/>
            <a:ext cx="14177501" cy="5921445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92220" y="6070208"/>
            <a:ext cx="843541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0" i="0" dirty="0">
                <a:solidFill>
                  <a:srgbClr val="FDB933"/>
                </a:solidFill>
                <a:effectLst/>
                <a:latin typeface="+mj-ea"/>
                <a:ea typeface="+mj-ea"/>
              </a:rPr>
              <a:t>M</a:t>
            </a:r>
            <a:r>
              <a:rPr lang="en-US" altLang="ko-KR" sz="60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ain Body</a:t>
            </a:r>
            <a:endParaRPr lang="en-US" altLang="ko-KR" sz="6000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3359699" y="2398426"/>
            <a:ext cx="2873034" cy="2873034"/>
            <a:chOff x="13380189" y="1734781"/>
            <a:chExt cx="2873034" cy="2873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038446-6D6A-087A-6D50-C5BF107C4EB8}"/>
              </a:ext>
            </a:extLst>
          </p:cNvPr>
          <p:cNvGrpSpPr/>
          <p:nvPr/>
        </p:nvGrpSpPr>
        <p:grpSpPr>
          <a:xfrm>
            <a:off x="13639801" y="2886718"/>
            <a:ext cx="2089818" cy="1896449"/>
            <a:chOff x="13605260" y="2924124"/>
            <a:chExt cx="2089818" cy="1896449"/>
          </a:xfrm>
        </p:grpSpPr>
        <p:sp>
          <p:nvSpPr>
            <p:cNvPr id="13" name="Object 13"/>
            <p:cNvSpPr txBox="1"/>
            <p:nvPr/>
          </p:nvSpPr>
          <p:spPr>
            <a:xfrm>
              <a:off x="14010979" y="2924124"/>
              <a:ext cx="1684099" cy="1323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8000" kern="0" spc="300" dirty="0">
                  <a:solidFill>
                    <a:srgbClr val="474747"/>
                  </a:solidFill>
                  <a:latin typeface="+mj-lt"/>
                  <a:cs typeface="Noto Sans CJK KR Black" pitchFamily="34" charset="0"/>
                </a:rPr>
                <a:t>02</a:t>
              </a:r>
              <a:endParaRPr lang="en-US" sz="2000" spc="300" dirty="0">
                <a:latin typeface="+mj-lt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3605260" y="4160008"/>
              <a:ext cx="2075640" cy="6605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2800" b="1" kern="0" spc="600" dirty="0">
                  <a:solidFill>
                    <a:srgbClr val="474747"/>
                  </a:solidFill>
                  <a:latin typeface="+mj-ea"/>
                  <a:ea typeface="+mj-ea"/>
                </a:rPr>
                <a:t>본론</a:t>
              </a:r>
              <a:endParaRPr lang="en-US" sz="2000" b="1" spc="600" dirty="0">
                <a:latin typeface="+mj-ea"/>
                <a:ea typeface="+mj-ea"/>
              </a:endParaRPr>
            </a:p>
          </p:txBody>
        </p:sp>
      </p:grpSp>
      <p:pic>
        <p:nvPicPr>
          <p:cNvPr id="5" name="Object 32">
            <a:extLst>
              <a:ext uri="{FF2B5EF4-FFF2-40B4-BE49-F238E27FC236}">
                <a16:creationId xmlns:a16="http://schemas.microsoft.com/office/drawing/2014/main" id="{630444AC-A7F2-8912-0F67-3375A14CD14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6982" y="3457587"/>
            <a:ext cx="2227546" cy="22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002888AA-DA2A-52CA-A0AF-08421ADD9B0B}"/>
              </a:ext>
            </a:extLst>
          </p:cNvPr>
          <p:cNvSpPr/>
          <p:nvPr/>
        </p:nvSpPr>
        <p:spPr>
          <a:xfrm>
            <a:off x="1433999" y="2226148"/>
            <a:ext cx="15418534" cy="7260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B63E29E6-46ED-4546-A69F-3941CE0C7132}"/>
              </a:ext>
            </a:extLst>
          </p:cNvPr>
          <p:cNvSpPr txBox="1"/>
          <p:nvPr/>
        </p:nvSpPr>
        <p:spPr>
          <a:xfrm>
            <a:off x="4685157" y="455209"/>
            <a:ext cx="891539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실행 과정</a:t>
            </a:r>
            <a:endParaRPr lang="en-US" sz="1200" spc="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508D9CC0-CBC1-B333-CFF2-B642C08B6117}"/>
              </a:ext>
            </a:extLst>
          </p:cNvPr>
          <p:cNvSpPr/>
          <p:nvPr/>
        </p:nvSpPr>
        <p:spPr>
          <a:xfrm>
            <a:off x="2466971" y="2826467"/>
            <a:ext cx="2057400" cy="762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300" dirty="0">
                <a:latin typeface="+mj-lt"/>
              </a:rPr>
              <a:t>START</a:t>
            </a:r>
            <a:endParaRPr lang="ko-KR" altLang="en-US" sz="2400" spc="300" dirty="0">
              <a:latin typeface="+mj-lt"/>
            </a:endParaRP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8A18A006-B439-70E5-6A36-AD0528F395EC}"/>
              </a:ext>
            </a:extLst>
          </p:cNvPr>
          <p:cNvSpPr/>
          <p:nvPr/>
        </p:nvSpPr>
        <p:spPr>
          <a:xfrm>
            <a:off x="2471734" y="8209718"/>
            <a:ext cx="2057400" cy="76200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300" dirty="0">
                <a:latin typeface="+mj-lt"/>
              </a:rPr>
              <a:t>END</a:t>
            </a:r>
            <a:endParaRPr lang="ko-KR" altLang="en-US" sz="2400" spc="300" dirty="0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69CEF4-B84E-29CD-688B-6527245C2911}"/>
              </a:ext>
            </a:extLst>
          </p:cNvPr>
          <p:cNvSpPr/>
          <p:nvPr/>
        </p:nvSpPr>
        <p:spPr>
          <a:xfrm>
            <a:off x="7030593" y="2655289"/>
            <a:ext cx="2875407" cy="10597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데이터셋 준비</a:t>
            </a:r>
            <a:endParaRPr lang="en-US" altLang="ko-KR" sz="2400" dirty="0">
              <a:latin typeface="+mj-ea"/>
              <a:ea typeface="+mj-ea"/>
            </a:endParaRPr>
          </a:p>
          <a:p>
            <a:pPr algn="ctr"/>
            <a:r>
              <a:rPr lang="en-US" altLang="ko-KR" sz="2400" dirty="0">
                <a:latin typeface="+mj-ea"/>
                <a:ea typeface="+mj-ea"/>
              </a:rPr>
              <a:t>(train, test)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EC02B7-C505-A202-0771-F4F4CE1F5F5C}"/>
              </a:ext>
            </a:extLst>
          </p:cNvPr>
          <p:cNvSpPr/>
          <p:nvPr/>
        </p:nvSpPr>
        <p:spPr>
          <a:xfrm>
            <a:off x="12442958" y="2677601"/>
            <a:ext cx="2875407" cy="10597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레이어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구성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9D92B2-11F4-58B0-C3BE-4801CED76299}"/>
              </a:ext>
            </a:extLst>
          </p:cNvPr>
          <p:cNvSpPr/>
          <p:nvPr/>
        </p:nvSpPr>
        <p:spPr>
          <a:xfrm>
            <a:off x="11484838" y="5203897"/>
            <a:ext cx="4791648" cy="10597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학습</a:t>
            </a:r>
            <a:r>
              <a:rPr lang="en-US" altLang="ko-KR" sz="2400" dirty="0">
                <a:latin typeface="+mj-ea"/>
                <a:ea typeface="+mj-ea"/>
              </a:rPr>
              <a:t> : </a:t>
            </a:r>
          </a:p>
          <a:p>
            <a:pPr algn="ctr"/>
            <a:r>
              <a:rPr lang="fr-FR" altLang="ko-KR" sz="2400" dirty="0">
                <a:latin typeface="+mj-ea"/>
                <a:ea typeface="+mj-ea"/>
              </a:rPr>
              <a:t>model.fit(X_train, y_train)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6054C6-1BF2-4C70-DFB6-6541FA2CB8BA}"/>
              </a:ext>
            </a:extLst>
          </p:cNvPr>
          <p:cNvSpPr/>
          <p:nvPr/>
        </p:nvSpPr>
        <p:spPr>
          <a:xfrm>
            <a:off x="11484838" y="8060852"/>
            <a:ext cx="4791647" cy="10597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예측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</a:p>
          <a:p>
            <a:pPr algn="ctr"/>
            <a:r>
              <a:rPr lang="en-US" altLang="ko-KR" sz="2400" dirty="0" err="1">
                <a:latin typeface="+mj-ea"/>
                <a:ea typeface="+mj-ea"/>
              </a:rPr>
              <a:t>model.predict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en-US" altLang="ko-KR" sz="2400" dirty="0" err="1">
                <a:latin typeface="+mj-ea"/>
                <a:ea typeface="+mj-ea"/>
              </a:rPr>
              <a:t>X_test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3423312-5ADC-49CF-8571-19D5125711F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4524371" y="3185156"/>
            <a:ext cx="2506222" cy="223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96C5AA-C0C7-2AF9-13F2-93D1AB134B2A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9906000" y="3185156"/>
            <a:ext cx="2536958" cy="223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CB7B480-EFB9-DD12-4359-57DC3E4D64B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3880662" y="3737333"/>
            <a:ext cx="0" cy="146656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5B9D720-2019-A42E-46F5-41A0D2ECBFD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3880662" y="6263627"/>
            <a:ext cx="0" cy="17972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AFF1DE7-2E5A-B769-9A79-4DF0859792FC}"/>
              </a:ext>
            </a:extLst>
          </p:cNvPr>
          <p:cNvCxnSpPr>
            <a:cxnSpLocks/>
            <a:stCxn id="30" idx="1"/>
            <a:endCxn id="4" idx="3"/>
          </p:cNvCxnSpPr>
          <p:nvPr/>
        </p:nvCxnSpPr>
        <p:spPr>
          <a:xfrm flipH="1">
            <a:off x="4529134" y="8590717"/>
            <a:ext cx="1543338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2EF329-5004-B9B8-365A-8216D13BA5F9}"/>
              </a:ext>
            </a:extLst>
          </p:cNvPr>
          <p:cNvSpPr/>
          <p:nvPr/>
        </p:nvSpPr>
        <p:spPr>
          <a:xfrm>
            <a:off x="6072472" y="8060852"/>
            <a:ext cx="4791648" cy="10597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평가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</a:p>
          <a:p>
            <a:pPr algn="ctr"/>
            <a:r>
              <a:rPr lang="en-US" altLang="ko-KR" sz="2400" dirty="0" err="1">
                <a:latin typeface="+mj-ea"/>
                <a:ea typeface="+mj-ea"/>
              </a:rPr>
              <a:t>model.evaluate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en-US" altLang="ko-KR" sz="2400" dirty="0" err="1">
                <a:latin typeface="+mj-ea"/>
                <a:ea typeface="+mj-ea"/>
              </a:rPr>
              <a:t>X_test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en-US" altLang="ko-KR" sz="2400" dirty="0" err="1">
                <a:latin typeface="+mj-ea"/>
                <a:ea typeface="+mj-ea"/>
              </a:rPr>
              <a:t>y_test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982" name="직선 화살표 연결선 981">
            <a:extLst>
              <a:ext uri="{FF2B5EF4-FFF2-40B4-BE49-F238E27FC236}">
                <a16:creationId xmlns:a16="http://schemas.microsoft.com/office/drawing/2014/main" id="{C6A468D1-DB4F-185D-3F0B-14AFFCB8B400}"/>
              </a:ext>
            </a:extLst>
          </p:cNvPr>
          <p:cNvCxnSpPr>
            <a:cxnSpLocks/>
            <a:stCxn id="13" idx="1"/>
            <a:endCxn id="30" idx="3"/>
          </p:cNvCxnSpPr>
          <p:nvPr/>
        </p:nvCxnSpPr>
        <p:spPr>
          <a:xfrm flipH="1" flipV="1">
            <a:off x="10864120" y="8590717"/>
            <a:ext cx="620718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84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66B1801-CE7F-20DA-1826-8F55C738B03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0A4DF3A-65AE-DFF4-74FD-CEB9D6E9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C5D082A-5461-3AE3-234F-42CEFC437654}"/>
              </a:ext>
            </a:extLst>
          </p:cNvPr>
          <p:cNvGrpSpPr/>
          <p:nvPr/>
        </p:nvGrpSpPr>
        <p:grpSpPr>
          <a:xfrm>
            <a:off x="1" y="0"/>
            <a:ext cx="18288000" cy="10285714"/>
            <a:chOff x="2075739" y="1736655"/>
            <a:chExt cx="14177501" cy="671716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2039AC22-DE0A-4EDD-5385-8163CC39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E6E6585-F89C-4AAF-776B-FDA6BF54184A}"/>
              </a:ext>
            </a:extLst>
          </p:cNvPr>
          <p:cNvSpPr txBox="1"/>
          <p:nvPr/>
        </p:nvSpPr>
        <p:spPr>
          <a:xfrm>
            <a:off x="4570857" y="396626"/>
            <a:ext cx="9144000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spc="300" dirty="0">
                <a:latin typeface="+mj-ea"/>
                <a:ea typeface="+mj-ea"/>
              </a:rPr>
              <a:t>라이브러리 불러오기 </a:t>
            </a:r>
            <a:r>
              <a:rPr lang="en-US" altLang="ko-KR" sz="2800" spc="300" dirty="0">
                <a:latin typeface="+mj-ea"/>
                <a:ea typeface="+mj-ea"/>
              </a:rPr>
              <a:t>&amp; </a:t>
            </a:r>
            <a:r>
              <a:rPr lang="ko-KR" altLang="en-US" sz="2800" spc="300" dirty="0">
                <a:latin typeface="+mj-ea"/>
                <a:ea typeface="+mj-ea"/>
              </a:rPr>
              <a:t>폰트 설정</a:t>
            </a:r>
            <a:endParaRPr kumimoji="0" lang="en-US" altLang="ko-KR" sz="2800" i="0" u="none" strike="noStrike" cap="none" spc="300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E72791-DD40-F5D9-53DC-9A7E04B3D219}"/>
              </a:ext>
            </a:extLst>
          </p:cNvPr>
          <p:cNvSpPr txBox="1"/>
          <p:nvPr/>
        </p:nvSpPr>
        <p:spPr>
          <a:xfrm>
            <a:off x="9742893" y="5944361"/>
            <a:ext cx="8545107" cy="280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Windows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운영체제인 경우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"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Malgun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 Gothic"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폰트를 사용하고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,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그 외의 경우에는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"</a:t>
            </a:r>
            <a:r>
              <a:rPr kumimoji="0" lang="en-US" altLang="ko-KR" sz="2000" i="0" u="none" strike="noStrike" cap="none" spc="300" normalizeH="0" baseline="0" dirty="0" err="1">
                <a:ln>
                  <a:noFill/>
                </a:ln>
                <a:effectLst/>
                <a:latin typeface="+mn-ea"/>
              </a:rPr>
              <a:t>AppleGothic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"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폰트를 사용합니다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Seaborn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의 폰트 설정과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Matplotlib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의 유니코드 마이너스 기호 설정을 변경합니다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위의 코드를 통해 시각화 결과물의 한글 폰트가 정상적으로 표시되고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,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마이너스 기호가 유니코드로 표시되도록 설정됩니다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</a:t>
            </a:r>
            <a:endParaRPr kumimoji="0" lang="ko-KR" altLang="ko-KR" sz="2000" i="0" u="none" strike="noStrike" cap="none" spc="300" normalizeH="0" baseline="0" dirty="0">
              <a:ln>
                <a:noFill/>
              </a:ln>
              <a:effectLst/>
              <a:latin typeface="+mn-ea"/>
            </a:endParaRPr>
          </a:p>
        </p:txBody>
      </p:sp>
      <p:pic>
        <p:nvPicPr>
          <p:cNvPr id="3" name="그림 2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C4834B72-9BF0-1AF4-E2C5-92C31FB4E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t="-468" r="63526" b="61764"/>
          <a:stretch/>
        </p:blipFill>
        <p:spPr>
          <a:xfrm>
            <a:off x="818423" y="2508195"/>
            <a:ext cx="6420577" cy="1957223"/>
          </a:xfrm>
          <a:prstGeom prst="rect">
            <a:avLst/>
          </a:prstGeom>
        </p:spPr>
      </p:pic>
      <p:pic>
        <p:nvPicPr>
          <p:cNvPr id="7" name="그림 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60570839-6CDF-FFCC-9473-6823CBE76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0" r="48651"/>
          <a:stretch/>
        </p:blipFill>
        <p:spPr>
          <a:xfrm>
            <a:off x="818423" y="5864672"/>
            <a:ext cx="8735606" cy="2965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77D94-2DA3-5C42-A818-E16E44AB4F25}"/>
              </a:ext>
            </a:extLst>
          </p:cNvPr>
          <p:cNvSpPr txBox="1"/>
          <p:nvPr/>
        </p:nvSpPr>
        <p:spPr>
          <a:xfrm>
            <a:off x="9742893" y="2508195"/>
            <a:ext cx="8545107" cy="95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TensorFlow, Pandas, NumPy, Seaborn, Matplotlib 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라이브러리를 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import</a:t>
            </a:r>
            <a:r>
              <a:rPr kumimoji="0" lang="ko-KR" altLang="en-US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합니다</a:t>
            </a:r>
            <a:r>
              <a:rPr kumimoji="0" lang="en-US" altLang="ko-KR" sz="2000" i="0" u="none" strike="noStrike" cap="none" spc="300" normalizeH="0" baseline="0" dirty="0">
                <a:ln>
                  <a:noFill/>
                </a:ln>
                <a:effectLst/>
                <a:latin typeface="+mn-ea"/>
              </a:rPr>
              <a:t>.</a:t>
            </a:r>
            <a:endParaRPr kumimoji="0" lang="ko-KR" altLang="ko-KR" sz="2000" i="0" u="none" strike="noStrike" cap="none" spc="300" normalizeH="0" baseline="0" dirty="0">
              <a:ln>
                <a:noFill/>
              </a:ln>
              <a:effectLst/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66B1801-CE7F-20DA-1826-8F55C738B03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0A4DF3A-65AE-DFF4-74FD-CEB9D6E9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C5D082A-5461-3AE3-234F-42CEFC437654}"/>
              </a:ext>
            </a:extLst>
          </p:cNvPr>
          <p:cNvGrpSpPr/>
          <p:nvPr/>
        </p:nvGrpSpPr>
        <p:grpSpPr>
          <a:xfrm>
            <a:off x="1" y="0"/>
            <a:ext cx="18288000" cy="10285714"/>
            <a:chOff x="2075739" y="1736655"/>
            <a:chExt cx="14177501" cy="671716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2039AC22-DE0A-4EDD-5385-8163CC39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E6E6585-F89C-4AAF-776B-FDA6BF54184A}"/>
              </a:ext>
            </a:extLst>
          </p:cNvPr>
          <p:cNvSpPr txBox="1"/>
          <p:nvPr/>
        </p:nvSpPr>
        <p:spPr>
          <a:xfrm>
            <a:off x="4570857" y="396626"/>
            <a:ext cx="9144000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spc="300" dirty="0">
                <a:latin typeface="+mj-ea"/>
                <a:ea typeface="+mj-ea"/>
              </a:rPr>
              <a:t>데이터프레임 읽어오기</a:t>
            </a:r>
            <a:endParaRPr kumimoji="0" lang="en-US" altLang="ko-KR" sz="2800" i="0" u="none" strike="noStrike" cap="none" spc="300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BB02973-EEEA-58AD-0865-5758F467F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71" y="1714500"/>
            <a:ext cx="15439571" cy="76920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7E72791-DD40-F5D9-53DC-9A7E04B3D219}"/>
              </a:ext>
            </a:extLst>
          </p:cNvPr>
          <p:cNvSpPr txBox="1"/>
          <p:nvPr/>
        </p:nvSpPr>
        <p:spPr>
          <a:xfrm>
            <a:off x="5867400" y="1723467"/>
            <a:ext cx="11531401" cy="1883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"weather.csv"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파일을 </a:t>
            </a: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DataFrame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으로 읽어옵니다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DataFrame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의 크기를 확인하는 코드로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,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출력 결과는 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(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행의 수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,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열의 수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) 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형태로 나타납니다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spc="300" dirty="0">
              <a:highlight>
                <a:srgbClr val="FFFFF3"/>
              </a:highlight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spc="300" dirty="0" err="1">
                <a:highlight>
                  <a:srgbClr val="FFFFF3"/>
                </a:highlight>
                <a:latin typeface="+mn-ea"/>
              </a:rPr>
              <a:t>DataFrame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의 처음 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5</a:t>
            </a:r>
            <a:r>
              <a:rPr lang="ko-KR" altLang="en-US" sz="2000" spc="300" dirty="0">
                <a:highlight>
                  <a:srgbClr val="FFFFF3"/>
                </a:highlight>
                <a:latin typeface="+mn-ea"/>
              </a:rPr>
              <a:t>개의 행을 출력합니다</a:t>
            </a:r>
            <a:r>
              <a:rPr lang="en-US" altLang="ko-KR" sz="2000" spc="300" dirty="0">
                <a:highlight>
                  <a:srgbClr val="FFFFF3"/>
                </a:highligh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001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A66B1801-CE7F-20DA-1826-8F55C738B032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0A4DF3A-65AE-DFF4-74FD-CEB9D6E9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C5D082A-5461-3AE3-234F-42CEFC437654}"/>
              </a:ext>
            </a:extLst>
          </p:cNvPr>
          <p:cNvGrpSpPr/>
          <p:nvPr/>
        </p:nvGrpSpPr>
        <p:grpSpPr>
          <a:xfrm>
            <a:off x="1" y="0"/>
            <a:ext cx="18288000" cy="10285714"/>
            <a:chOff x="2075739" y="1736655"/>
            <a:chExt cx="14177501" cy="671716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2039AC22-DE0A-4EDD-5385-8163CC39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4C0785-143C-520A-9A20-F72D2CB9FD71}"/>
              </a:ext>
            </a:extLst>
          </p:cNvPr>
          <p:cNvSpPr txBox="1"/>
          <p:nvPr/>
        </p:nvSpPr>
        <p:spPr>
          <a:xfrm>
            <a:off x="4570857" y="396626"/>
            <a:ext cx="9144000" cy="660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800" spc="300" dirty="0">
                <a:latin typeface="+mj-ea"/>
                <a:ea typeface="+mj-ea"/>
              </a:rPr>
              <a:t>데이터 </a:t>
            </a:r>
            <a:r>
              <a:rPr lang="ko-KR" altLang="en-US" sz="2800" spc="300" dirty="0" err="1">
                <a:latin typeface="+mj-ea"/>
                <a:ea typeface="+mj-ea"/>
              </a:rPr>
              <a:t>전처리</a:t>
            </a:r>
            <a:endParaRPr kumimoji="0" lang="en-US" altLang="ko-KR" sz="2800" i="0" u="none" strike="noStrike" cap="none" spc="300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172339-06AA-9C4D-34C1-1069F29082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93"/>
          <a:stretch/>
        </p:blipFill>
        <p:spPr>
          <a:xfrm>
            <a:off x="533400" y="3589230"/>
            <a:ext cx="6859127" cy="2925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3298E8-F264-BDB8-86DF-66097615304C}"/>
              </a:ext>
            </a:extLst>
          </p:cNvPr>
          <p:cNvSpPr txBox="1"/>
          <p:nvPr/>
        </p:nvSpPr>
        <p:spPr>
          <a:xfrm>
            <a:off x="8001000" y="3594673"/>
            <a:ext cx="10116693" cy="280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b="1" spc="300" dirty="0" err="1">
                <a:latin typeface="+mn-ea"/>
              </a:rPr>
              <a:t>label_name</a:t>
            </a:r>
            <a:r>
              <a:rPr lang="en-US" altLang="ko-KR" sz="2000" b="1" spc="300" dirty="0">
                <a:latin typeface="+mn-ea"/>
              </a:rPr>
              <a:t> = '</a:t>
            </a:r>
            <a:r>
              <a:rPr lang="ko-KR" altLang="en-US" sz="2000" b="1" spc="300" dirty="0">
                <a:latin typeface="+mn-ea"/>
              </a:rPr>
              <a:t>평균기온</a:t>
            </a:r>
            <a:r>
              <a:rPr lang="en-US" altLang="ko-KR" sz="2000" b="1" spc="300" dirty="0">
                <a:latin typeface="+mn-ea"/>
              </a:rPr>
              <a:t>(°C)’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spc="300" dirty="0">
                <a:latin typeface="+mn-ea"/>
              </a:rPr>
              <a:t>예측할 정답 값</a:t>
            </a:r>
            <a:r>
              <a:rPr lang="en-US" altLang="ko-KR" sz="2000" spc="300" dirty="0">
                <a:latin typeface="+mn-ea"/>
              </a:rPr>
              <a:t>(</a:t>
            </a:r>
            <a:r>
              <a:rPr lang="ko-KR" altLang="en-US" sz="2000" spc="300" dirty="0">
                <a:latin typeface="+mn-ea"/>
              </a:rPr>
              <a:t>평균기온</a:t>
            </a:r>
            <a:r>
              <a:rPr lang="en-US" altLang="ko-KR" sz="2000" spc="300" dirty="0">
                <a:latin typeface="+mn-ea"/>
              </a:rPr>
              <a:t>)</a:t>
            </a:r>
            <a:r>
              <a:rPr lang="ko-KR" altLang="en-US" sz="2000" spc="300" dirty="0">
                <a:latin typeface="+mn-ea"/>
              </a:rPr>
              <a:t>의 열 이름을 </a:t>
            </a:r>
            <a:r>
              <a:rPr lang="en-US" altLang="ko-KR" sz="2000" spc="300" dirty="0">
                <a:latin typeface="+mn-ea"/>
              </a:rPr>
              <a:t>'</a:t>
            </a:r>
            <a:r>
              <a:rPr lang="ko-KR" altLang="en-US" sz="2000" spc="300" dirty="0">
                <a:latin typeface="+mn-ea"/>
              </a:rPr>
              <a:t>평균기온</a:t>
            </a:r>
            <a:r>
              <a:rPr lang="en-US" altLang="ko-KR" sz="2000" spc="300" dirty="0">
                <a:latin typeface="+mn-ea"/>
              </a:rPr>
              <a:t>(°C)'</a:t>
            </a:r>
            <a:r>
              <a:rPr lang="ko-KR" altLang="en-US" sz="2000" spc="300" dirty="0">
                <a:latin typeface="+mn-ea"/>
              </a:rPr>
              <a:t>로 지정합니다</a:t>
            </a:r>
            <a:r>
              <a:rPr lang="en-US" altLang="ko-KR" sz="2000" spc="300" dirty="0">
                <a:latin typeface="+mn-ea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000" spc="300" dirty="0">
              <a:latin typeface="+mn-ea"/>
            </a:endParaRP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000" b="1" spc="300" dirty="0" err="1">
                <a:latin typeface="+mn-ea"/>
              </a:rPr>
              <a:t>df</a:t>
            </a:r>
            <a:r>
              <a:rPr lang="en-US" altLang="ko-KR" sz="2000" b="1" spc="300" dirty="0">
                <a:latin typeface="+mn-ea"/>
              </a:rPr>
              <a:t> = </a:t>
            </a:r>
            <a:r>
              <a:rPr lang="en-US" altLang="ko-KR" sz="2000" b="1" spc="300" dirty="0" err="1">
                <a:latin typeface="+mn-ea"/>
              </a:rPr>
              <a:t>df.fillna</a:t>
            </a:r>
            <a:r>
              <a:rPr lang="en-US" altLang="ko-KR" sz="2000" b="1" spc="300" dirty="0">
                <a:latin typeface="+mn-ea"/>
              </a:rPr>
              <a:t>(0)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spc="300" dirty="0">
                <a:latin typeface="+mn-ea"/>
              </a:rPr>
              <a:t>데이터 프레임</a:t>
            </a:r>
            <a:r>
              <a:rPr lang="en-US" altLang="ko-KR" sz="2000" spc="300" dirty="0">
                <a:latin typeface="+mn-ea"/>
              </a:rPr>
              <a:t>(</a:t>
            </a:r>
            <a:r>
              <a:rPr lang="en-US" altLang="ko-KR" sz="2000" spc="300" dirty="0" err="1">
                <a:latin typeface="+mn-ea"/>
              </a:rPr>
              <a:t>df</a:t>
            </a:r>
            <a:r>
              <a:rPr lang="en-US" altLang="ko-KR" sz="2000" spc="300" dirty="0">
                <a:latin typeface="+mn-ea"/>
              </a:rPr>
              <a:t>)</a:t>
            </a:r>
            <a:r>
              <a:rPr lang="ko-KR" altLang="en-US" sz="2000" spc="300" dirty="0">
                <a:latin typeface="+mn-ea"/>
              </a:rPr>
              <a:t>의 </a:t>
            </a:r>
            <a:r>
              <a:rPr lang="ko-KR" altLang="en-US" sz="2000" spc="300" dirty="0" err="1">
                <a:latin typeface="+mn-ea"/>
              </a:rPr>
              <a:t>결측치를</a:t>
            </a:r>
            <a:r>
              <a:rPr lang="ko-KR" altLang="en-US" sz="2000" spc="300" dirty="0">
                <a:latin typeface="+mn-ea"/>
              </a:rPr>
              <a:t> </a:t>
            </a:r>
            <a:r>
              <a:rPr lang="en-US" altLang="ko-KR" sz="2000" spc="300" dirty="0">
                <a:latin typeface="+mn-ea"/>
              </a:rPr>
              <a:t>0</a:t>
            </a:r>
            <a:r>
              <a:rPr lang="ko-KR" altLang="en-US" sz="2000" spc="300" dirty="0">
                <a:latin typeface="+mn-ea"/>
              </a:rPr>
              <a:t>으로 채웁니다</a:t>
            </a:r>
            <a:r>
              <a:rPr lang="en-US" altLang="ko-KR" sz="2000" spc="300" dirty="0">
                <a:latin typeface="+mn-ea"/>
              </a:rPr>
              <a:t>. </a:t>
            </a:r>
            <a:r>
              <a:rPr lang="en-US" altLang="ko-KR" sz="2000" spc="300" dirty="0" err="1">
                <a:latin typeface="+mn-ea"/>
              </a:rPr>
              <a:t>fillna</a:t>
            </a:r>
            <a:r>
              <a:rPr lang="en-US" altLang="ko-KR" sz="2000" spc="300" dirty="0">
                <a:latin typeface="+mn-ea"/>
              </a:rPr>
              <a:t> </a:t>
            </a:r>
            <a:r>
              <a:rPr lang="ko-KR" altLang="en-US" sz="2000" spc="300" dirty="0">
                <a:latin typeface="+mn-ea"/>
              </a:rPr>
              <a:t>함수를 사용하여 </a:t>
            </a:r>
            <a:r>
              <a:rPr lang="ko-KR" altLang="en-US" sz="2000" spc="300" dirty="0" err="1">
                <a:latin typeface="+mn-ea"/>
              </a:rPr>
              <a:t>결측치를</a:t>
            </a:r>
            <a:r>
              <a:rPr lang="ko-KR" altLang="en-US" sz="2000" spc="300" dirty="0">
                <a:latin typeface="+mn-ea"/>
              </a:rPr>
              <a:t> 지정한 값</a:t>
            </a:r>
            <a:r>
              <a:rPr lang="en-US" altLang="ko-KR" sz="2000" spc="300" dirty="0">
                <a:latin typeface="+mn-ea"/>
              </a:rPr>
              <a:t>(</a:t>
            </a:r>
            <a:r>
              <a:rPr lang="ko-KR" altLang="en-US" sz="2000" spc="300" dirty="0">
                <a:latin typeface="+mn-ea"/>
              </a:rPr>
              <a:t>여기서는 </a:t>
            </a:r>
            <a:r>
              <a:rPr lang="en-US" altLang="ko-KR" sz="2000" spc="300" dirty="0">
                <a:latin typeface="+mn-ea"/>
              </a:rPr>
              <a:t>0)</a:t>
            </a:r>
            <a:r>
              <a:rPr lang="ko-KR" altLang="en-US" sz="2000" spc="300" dirty="0">
                <a:latin typeface="+mn-ea"/>
              </a:rPr>
              <a:t>으로 대체합니다</a:t>
            </a:r>
            <a:r>
              <a:rPr lang="en-US" altLang="ko-KR" sz="2000" spc="3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801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한컴 말랑말랑 Bold"/>
        <a:ea typeface="한컴 말랑말랑 Bold"/>
        <a:cs typeface=""/>
      </a:majorFont>
      <a:minorFont>
        <a:latin typeface="Calibri"/>
        <a:ea typeface="한컴 말랑말랑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986</Words>
  <Application>Microsoft Office PowerPoint</Application>
  <PresentationFormat>사용자 지정</PresentationFormat>
  <Paragraphs>97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Calibri</vt:lpstr>
      <vt:lpstr>한컴 말랑말랑 Bold</vt:lpstr>
      <vt:lpstr>Roboto</vt:lpstr>
      <vt:lpstr>맑은 고딕</vt:lpstr>
      <vt:lpstr>한컴 말랑말랑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MaengJiwoo</cp:lastModifiedBy>
  <cp:revision>12</cp:revision>
  <dcterms:created xsi:type="dcterms:W3CDTF">2021-11-23T22:51:35Z</dcterms:created>
  <dcterms:modified xsi:type="dcterms:W3CDTF">2023-06-08T03:11:18Z</dcterms:modified>
</cp:coreProperties>
</file>